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327" r:id="rId2"/>
    <p:sldId id="332" r:id="rId3"/>
    <p:sldId id="333" r:id="rId4"/>
    <p:sldId id="383" r:id="rId5"/>
    <p:sldId id="398" r:id="rId6"/>
    <p:sldId id="257" r:id="rId7"/>
    <p:sldId id="401" r:id="rId8"/>
    <p:sldId id="400" r:id="rId9"/>
    <p:sldId id="402" r:id="rId10"/>
    <p:sldId id="403" r:id="rId11"/>
    <p:sldId id="404" r:id="rId12"/>
    <p:sldId id="407" r:id="rId13"/>
    <p:sldId id="408" r:id="rId14"/>
    <p:sldId id="405" r:id="rId15"/>
    <p:sldId id="268" r:id="rId16"/>
    <p:sldId id="406" r:id="rId17"/>
    <p:sldId id="261" r:id="rId18"/>
    <p:sldId id="278" r:id="rId19"/>
    <p:sldId id="279" r:id="rId20"/>
    <p:sldId id="265" r:id="rId21"/>
    <p:sldId id="409" r:id="rId22"/>
    <p:sldId id="281" r:id="rId23"/>
    <p:sldId id="43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61" autoAdjust="0"/>
    <p:restoredTop sz="95652" autoAdjust="0"/>
  </p:normalViewPr>
  <p:slideViewPr>
    <p:cSldViewPr>
      <p:cViewPr varScale="1">
        <p:scale>
          <a:sx n="83" d="100"/>
          <a:sy n="83" d="100"/>
        </p:scale>
        <p:origin x="370" y="72"/>
      </p:cViewPr>
      <p:guideLst>
        <p:guide orient="horz" pos="12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5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115A0-D893-44F0-9AE1-A0075DF20AA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29010-C454-4A75-BABF-1EBCF6C77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16992-B6BE-4ACB-A5DC-8396CBE95F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49282-C982-4199-8878-31718875116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3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AEA92-93F9-41C4-A296-B3D11CC96ADF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9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E6C6-7B1A-45A9-96EB-8AE5BA443D65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3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A2EA-29F8-462E-8F15-081B97EA8868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8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EF3A-6743-4456-B8D2-85AB62DD3866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A3A4-CEEA-4D67-A995-ED9238733429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CEF76-DAD8-4C11-80E4-ED5E4B57F876}" type="datetime1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7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27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6999"/>
            <a:ext cx="4041775" cy="3459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DEA0D-3754-44B2-B8F7-EDC891E2AF3C}" type="datetime1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10FAF-1D24-4CA9-99FB-1CF935F884D3}" type="datetime1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E0D7-E289-4079-95AB-FB54D5CFDE8A}" type="datetime1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7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A615C-E456-469F-9E8B-6E78145972F0}" type="datetime1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7608B-0262-48E1-83AE-92F100A595F6}" type="datetime1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297165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5CE8-CCF5-49C4-91CD-BA6696B6C854}" type="datetime1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F47BD-BBD6-4C8D-9998-AA895B1F4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4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znr-2MQr2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hesma.dc.gov/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breul@nleomf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wenforcementmuseum.org/" TargetMode="External"/><Relationship Id="rId4" Type="http://schemas.openxmlformats.org/officeDocument/2006/relationships/hyperlink" Target="http://www.lawmemorial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962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Student Youth Travel Association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Emergencies and Safety</a:t>
            </a:r>
            <a:br>
              <a:rPr lang="en-US" sz="4000" dirty="0"/>
            </a:br>
            <a:r>
              <a:rPr lang="en-US" sz="4000" dirty="0"/>
              <a:t>August 25, 2018</a:t>
            </a:r>
            <a:br>
              <a:rPr lang="en-US" sz="2800" dirty="0"/>
            </a:b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1" y="3702671"/>
            <a:ext cx="1828800" cy="1859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21BCF-3D7C-4606-B92E-ACE3A01A5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30040"/>
            <a:ext cx="4718314" cy="18349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88A1144-1964-46B3-AAD7-263D8F48D9CC}"/>
              </a:ext>
            </a:extLst>
          </p:cNvPr>
          <p:cNvSpPr txBox="1">
            <a:spLocks/>
          </p:cNvSpPr>
          <p:nvPr/>
        </p:nvSpPr>
        <p:spPr>
          <a:xfrm>
            <a:off x="1066800" y="1752600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1"/>
                </a:solidFill>
              </a:rPr>
              <a:t>Emergencies and Safety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1A57D-C69D-426D-8C91-191C4C92249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57200" y="463548"/>
            <a:ext cx="1295400" cy="115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3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5C03-CE3E-4DAF-8E11-F8CB28E2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Everyone Back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7E2F1-8C7E-40B4-B6D2-3C4D73713A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Students may be in different spots in a museum</a:t>
            </a:r>
          </a:p>
          <a:p>
            <a:pPr lvl="1"/>
            <a:r>
              <a:rPr lang="en-US" dirty="0"/>
              <a:t>Pre-arranged meeting site</a:t>
            </a:r>
          </a:p>
          <a:p>
            <a:pPr lvl="2"/>
            <a:r>
              <a:rPr lang="en-US" dirty="0"/>
              <a:t>Bus</a:t>
            </a:r>
          </a:p>
          <a:p>
            <a:pPr lvl="2"/>
            <a:r>
              <a:rPr lang="en-US" dirty="0"/>
              <a:t>Evacuation site</a:t>
            </a:r>
          </a:p>
          <a:p>
            <a:pPr lvl="2"/>
            <a:r>
              <a:rPr lang="en-US" dirty="0"/>
              <a:t>Ad Hoc site</a:t>
            </a:r>
          </a:p>
          <a:p>
            <a:pPr lvl="1"/>
            <a:r>
              <a:rPr lang="en-US" dirty="0"/>
              <a:t>Injured (who goes to hospital?)</a:t>
            </a:r>
          </a:p>
          <a:p>
            <a:pPr lvl="1"/>
            <a:r>
              <a:rPr lang="en-US" dirty="0"/>
              <a:t>Witness Statements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8BE763-3375-4E94-92EF-F0FC7968B8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48" y="2743200"/>
            <a:ext cx="4476452" cy="238744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D8F83-D1AD-4555-8E0D-E704F37A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3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84F2-99D1-4011-89FE-E7A837155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Student(s)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5F40-27F1-4C05-B653-E74937779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1148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Location will determine who begins investigation</a:t>
            </a:r>
          </a:p>
          <a:p>
            <a:pPr lvl="1"/>
            <a:r>
              <a:rPr lang="en-US" dirty="0"/>
              <a:t>Remain at the site</a:t>
            </a:r>
          </a:p>
          <a:p>
            <a:pPr lvl="1"/>
            <a:r>
              <a:rPr lang="en-US" dirty="0"/>
              <a:t>Remain calm/don’t leap</a:t>
            </a:r>
          </a:p>
          <a:p>
            <a:pPr lvl="1"/>
            <a:r>
              <a:rPr lang="en-US" dirty="0"/>
              <a:t>Best possible description </a:t>
            </a:r>
          </a:p>
          <a:p>
            <a:pPr lvl="1"/>
            <a:r>
              <a:rPr lang="en-US" dirty="0"/>
              <a:t>Friends (social media)</a:t>
            </a:r>
          </a:p>
          <a:p>
            <a:r>
              <a:rPr lang="en-US" dirty="0"/>
              <a:t>Security and Police will broadcast a “lookout”</a:t>
            </a:r>
          </a:p>
          <a:p>
            <a:pPr lvl="1"/>
            <a:r>
              <a:rPr lang="en-US" dirty="0"/>
              <a:t>PA Announcements</a:t>
            </a:r>
          </a:p>
          <a:p>
            <a:pPr lvl="1"/>
            <a:r>
              <a:rPr lang="en-US" dirty="0"/>
              <a:t>No such thing as 24 hours</a:t>
            </a:r>
          </a:p>
          <a:p>
            <a:pPr lvl="1"/>
            <a:r>
              <a:rPr lang="en-US" dirty="0"/>
              <a:t>Ensure students will ask for help and remain in one spot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5BB1F9-EF14-4E0E-8CCF-D98BFBE090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707481"/>
            <a:ext cx="4343400" cy="28956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8B15E-7A56-4150-8C65-21597DE3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86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B7A8-07FC-4C03-8FEE-6C65106A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Major Incidents at D.C.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2FFAE-BE97-4BD9-AAB0-3F5A3FC6C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Museums or Historic Sites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6583-6C2A-4ACF-BE42-C362B3395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267200" cy="3459163"/>
          </a:xfrm>
        </p:spPr>
        <p:txBody>
          <a:bodyPr/>
          <a:lstStyle/>
          <a:p>
            <a:r>
              <a:rPr lang="en-US" dirty="0"/>
              <a:t>Green Paint Lady-National Cathedral</a:t>
            </a:r>
          </a:p>
          <a:p>
            <a:r>
              <a:rPr lang="en-US" dirty="0"/>
              <a:t>Gyro Copter a the U.S. Capitol</a:t>
            </a:r>
          </a:p>
          <a:p>
            <a:r>
              <a:rPr lang="en-US" dirty="0"/>
              <a:t>Chase from W.H. to U.S. Capitol with shooting</a:t>
            </a:r>
          </a:p>
          <a:p>
            <a:r>
              <a:rPr lang="en-US" dirty="0"/>
              <a:t>1998 Shooting at U.S. Capitol</a:t>
            </a:r>
          </a:p>
          <a:p>
            <a:r>
              <a:rPr lang="en-US" dirty="0"/>
              <a:t>Truck load of dynamite at the Washington Monument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674B4-E1B1-47BC-84A4-9AAF17CA7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White House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9A79D-0F1B-46AC-A00F-A892ED8EA9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Fence Jumpers</a:t>
            </a:r>
          </a:p>
          <a:p>
            <a:r>
              <a:rPr lang="en-US" dirty="0"/>
              <a:t>Armed persons</a:t>
            </a:r>
          </a:p>
          <a:p>
            <a:pPr lvl="1"/>
            <a:r>
              <a:rPr lang="en-US" dirty="0"/>
              <a:t>Knife and gun</a:t>
            </a:r>
          </a:p>
          <a:p>
            <a:r>
              <a:rPr lang="en-US" dirty="0"/>
              <a:t>Plane crash (1990’s)</a:t>
            </a:r>
          </a:p>
          <a:p>
            <a:r>
              <a:rPr lang="en-US" dirty="0"/>
              <a:t>Helicopter landed (1970’s)</a:t>
            </a:r>
          </a:p>
          <a:p>
            <a:r>
              <a:rPr lang="en-US" dirty="0"/>
              <a:t>Regular demonstrations</a:t>
            </a:r>
          </a:p>
          <a:p>
            <a:r>
              <a:rPr lang="en-US" dirty="0"/>
              <a:t>Several suspicious packages and vehicles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2B62D-2A11-4D78-825A-3C0EB5D6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7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2244-E30F-4E7E-BE81-AC1E492D8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aware of Demonstrations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98865-4B02-43A0-894E-7B0A39965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Large Scale Demos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6E1F4-5A40-48D9-AD39-6619BC3E5F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They change direction, and close streets</a:t>
            </a:r>
          </a:p>
          <a:p>
            <a:r>
              <a:rPr lang="en-US" dirty="0"/>
              <a:t>People can quickly get separated</a:t>
            </a:r>
          </a:p>
          <a:p>
            <a:r>
              <a:rPr lang="en-US" dirty="0"/>
              <a:t>If arrests are being made, innocent people can get caught in the middle</a:t>
            </a:r>
          </a:p>
          <a:p>
            <a:r>
              <a:rPr lang="en-US" dirty="0"/>
              <a:t>Counter Demonstrators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5B7B0-13CD-4B62-AA3C-B64959E87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BA9DDE-8ADC-4D38-A391-0996E87FDF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3031">
            <a:off x="4244779" y="3148600"/>
            <a:ext cx="4194001" cy="314550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AF2D4-01EC-4BDB-9746-42985F84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9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6FC4A-9E4F-4956-8F70-207B73D9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museums and tourist sites routinely handle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4D44-09D4-4136-8FA7-7558F7517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Medical Emergencies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Anaphylaxis</a:t>
            </a:r>
          </a:p>
          <a:p>
            <a:pPr lvl="1"/>
            <a:r>
              <a:rPr lang="en-US" dirty="0"/>
              <a:t>Heat related symptoms</a:t>
            </a:r>
          </a:p>
          <a:p>
            <a:pPr lvl="1"/>
            <a:r>
              <a:rPr lang="en-US" dirty="0"/>
              <a:t>Injury</a:t>
            </a:r>
          </a:p>
          <a:p>
            <a:pPr marL="457200" lvl="1" indent="0">
              <a:buNone/>
            </a:pPr>
            <a:r>
              <a:rPr lang="en-US" dirty="0"/>
              <a:t>	Slip and fall</a:t>
            </a:r>
          </a:p>
          <a:p>
            <a:r>
              <a:rPr lang="en-US" dirty="0"/>
              <a:t>Lost property/Found Property</a:t>
            </a:r>
          </a:p>
          <a:p>
            <a:r>
              <a:rPr lang="en-US" dirty="0"/>
              <a:t>Missing or lost persons</a:t>
            </a:r>
          </a:p>
          <a:p>
            <a:r>
              <a:rPr lang="en-US" dirty="0"/>
              <a:t>Theft and Fraud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3D31E-28E1-4147-9603-9C99A043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7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 Security personnel or museum staff should guide EMS to the patient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95600"/>
            <a:ext cx="4659710" cy="3494783"/>
          </a:xfrm>
        </p:spPr>
      </p:pic>
    </p:spTree>
    <p:extLst>
      <p:ext uri="{BB962C8B-B14F-4D97-AF65-F5344CB8AC3E}">
        <p14:creationId xmlns:p14="http://schemas.microsoft.com/office/powerpoint/2010/main" val="294781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4E87-0833-43B6-9A8F-0D17821FF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Museums Prepare For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EA1BA9-2288-4642-AE7D-484A12804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5" y="1981200"/>
            <a:ext cx="6176429" cy="4144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20AC14-2F89-4415-B75B-9FDCC1E3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47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Armed Intruder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92562"/>
            <a:ext cx="5390636" cy="4042977"/>
          </a:xfrm>
        </p:spPr>
      </p:pic>
    </p:spTree>
    <p:extLst>
      <p:ext uri="{BB962C8B-B14F-4D97-AF65-F5344CB8AC3E}">
        <p14:creationId xmlns:p14="http://schemas.microsoft.com/office/powerpoint/2010/main" val="3711971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1999"/>
            <a:ext cx="8229600" cy="1689497"/>
          </a:xfrm>
        </p:spPr>
        <p:txBody>
          <a:bodyPr>
            <a:normAutofit/>
          </a:bodyPr>
          <a:lstStyle/>
          <a:p>
            <a:r>
              <a:rPr lang="en-US" dirty="0"/>
              <a:t>Hazardous Materials or Suspicious Packages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813873"/>
            <a:ext cx="2133137" cy="2833688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10" y="3195929"/>
            <a:ext cx="3234928" cy="2421152"/>
          </a:xfrm>
        </p:spPr>
      </p:pic>
    </p:spTree>
    <p:extLst>
      <p:ext uri="{BB962C8B-B14F-4D97-AF65-F5344CB8AC3E}">
        <p14:creationId xmlns:p14="http://schemas.microsoft.com/office/powerpoint/2010/main" val="1987886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Messaging</a:t>
            </a:r>
          </a:p>
        </p:txBody>
      </p:sp>
      <p:pic>
        <p:nvPicPr>
          <p:cNvPr id="6" name="Tznr-2MQr2Q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2916238"/>
            <a:ext cx="4038600" cy="2271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4136C-6748-429A-AE69-587875338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 Systems</a:t>
            </a:r>
          </a:p>
          <a:p>
            <a:r>
              <a:rPr lang="en-US" dirty="0"/>
              <a:t>Fire Alarms</a:t>
            </a:r>
          </a:p>
          <a:p>
            <a:r>
              <a:rPr lang="en-US" dirty="0"/>
              <a:t>ADA-beacons with specific alert tones and messaging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Active Shooter</a:t>
            </a:r>
          </a:p>
          <a:p>
            <a:pPr lvl="1"/>
            <a:r>
              <a:rPr lang="en-US" dirty="0"/>
              <a:t>Other hazards</a:t>
            </a:r>
          </a:p>
        </p:txBody>
      </p:sp>
    </p:spTree>
    <p:extLst>
      <p:ext uri="{BB962C8B-B14F-4D97-AF65-F5344CB8AC3E}">
        <p14:creationId xmlns:p14="http://schemas.microsoft.com/office/powerpoint/2010/main" val="15345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National Law Enforcement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Officers Memorial</a:t>
            </a:r>
          </a:p>
        </p:txBody>
      </p:sp>
      <p:pic>
        <p:nvPicPr>
          <p:cNvPr id="11267" name="Picture 4" descr="Memorial_1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0" t="972" r="861" b="1250"/>
          <a:stretch/>
        </p:blipFill>
        <p:spPr bwMode="auto">
          <a:xfrm>
            <a:off x="-439990" y="0"/>
            <a:ext cx="100239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837" y="533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+mj-lt"/>
                <a:ea typeface="Calibri" pitchFamily="34" charset="0"/>
                <a:cs typeface="Calibri" pitchFamily="34" charset="0"/>
              </a:rPr>
              <a:t>National Law Enforcement Officers Memorial</a:t>
            </a:r>
          </a:p>
          <a:p>
            <a:pPr algn="ctr">
              <a:defRPr/>
            </a:pPr>
            <a:r>
              <a:rPr lang="en-US" sz="1600" b="0" dirty="0">
                <a:latin typeface="+mj-lt"/>
                <a:ea typeface="Calibri" pitchFamily="34" charset="0"/>
                <a:cs typeface="Calibri" pitchFamily="34" charset="0"/>
              </a:rPr>
              <a:t>400 Block of E Street, NW,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123345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suspicious?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December, maybe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" y="2821361"/>
            <a:ext cx="3257550" cy="2475738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 July?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96" y="2821361"/>
            <a:ext cx="3704071" cy="2475737"/>
          </a:xfrm>
        </p:spPr>
      </p:pic>
    </p:spTree>
    <p:extLst>
      <p:ext uri="{BB962C8B-B14F-4D97-AF65-F5344CB8AC3E}">
        <p14:creationId xmlns:p14="http://schemas.microsoft.com/office/powerpoint/2010/main" val="257036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1112E-003C-4B42-970E-4DB1BD5F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get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04DC2-F15D-4B87-8362-C49FCFF68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 up for local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5D7C5-6566-4980-8567-DBCF96440B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Weather alerts</a:t>
            </a:r>
          </a:p>
          <a:p>
            <a:r>
              <a:rPr lang="en-US" dirty="0"/>
              <a:t>Alert DC </a:t>
            </a:r>
          </a:p>
          <a:p>
            <a:pPr lvl="1"/>
            <a:r>
              <a:rPr lang="en-US" dirty="0">
                <a:hlinkClick r:id="rId2"/>
              </a:rPr>
              <a:t>www.hesma.dc.gov</a:t>
            </a:r>
            <a:endParaRPr lang="en-US" dirty="0"/>
          </a:p>
          <a:p>
            <a:pPr lvl="2"/>
            <a:r>
              <a:rPr lang="en-US" dirty="0"/>
              <a:t>Police</a:t>
            </a:r>
          </a:p>
          <a:p>
            <a:pPr lvl="2"/>
            <a:r>
              <a:rPr lang="en-US" dirty="0"/>
              <a:t>Weather</a:t>
            </a:r>
          </a:p>
          <a:p>
            <a:pPr lvl="2"/>
            <a:r>
              <a:rPr lang="en-US" dirty="0"/>
              <a:t>Traffic</a:t>
            </a:r>
          </a:p>
          <a:p>
            <a:pPr lvl="2"/>
            <a:r>
              <a:rPr lang="en-US" dirty="0"/>
              <a:t>Outages</a:t>
            </a:r>
          </a:p>
          <a:p>
            <a:pPr lvl="1"/>
            <a:r>
              <a:rPr lang="en-US" dirty="0" err="1"/>
              <a:t>USPPNEWS@usparkpolicepio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72349-F434-4952-ABC4-18C956EC1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53D0ED1-B951-4CAA-81A3-03DA32BD310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36" y="2027236"/>
            <a:ext cx="4517346" cy="3230563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C1FA5-97D6-467C-9E75-A82E0CE2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43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221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dirty="0"/>
              <a:t>For more information:</a:t>
            </a:r>
          </a:p>
          <a:p>
            <a:pPr>
              <a:spcBef>
                <a:spcPts val="0"/>
              </a:spcBef>
              <a:buFont typeface="Georgia" pitchFamily="18" charset="0"/>
              <a:buNone/>
            </a:pPr>
            <a:endParaRPr lang="en-US" sz="2400" b="1" dirty="0"/>
          </a:p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b="1" dirty="0"/>
              <a:t>Nick Breul</a:t>
            </a:r>
          </a:p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b="1" dirty="0"/>
              <a:t>Director of Security</a:t>
            </a:r>
          </a:p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b="1" dirty="0"/>
              <a:t>National Law Enforcement Museum</a:t>
            </a:r>
          </a:p>
          <a:p>
            <a:pPr>
              <a:spcBef>
                <a:spcPts val="0"/>
              </a:spcBef>
              <a:buFont typeface="Georgia" pitchFamily="18" charset="0"/>
              <a:buNone/>
            </a:pPr>
            <a:endParaRPr lang="en-US" sz="2400" b="1" dirty="0"/>
          </a:p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dirty="0"/>
              <a:t>(202) 737-7864</a:t>
            </a:r>
          </a:p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dirty="0">
                <a:solidFill>
                  <a:schemeClr val="accent1"/>
                </a:solidFill>
                <a:hlinkClick r:id="rId3"/>
              </a:rPr>
              <a:t>nbreul@nleomf.org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dirty="0">
                <a:hlinkClick r:id="rId4"/>
              </a:rPr>
              <a:t>www.LawMemorial.org</a:t>
            </a:r>
            <a:endParaRPr lang="en-US" sz="2400" dirty="0"/>
          </a:p>
          <a:p>
            <a:pPr>
              <a:spcBef>
                <a:spcPts val="0"/>
              </a:spcBef>
              <a:buFont typeface="Georgia" pitchFamily="18" charset="0"/>
              <a:buNone/>
            </a:pPr>
            <a:r>
              <a:rPr lang="en-US" sz="2400" dirty="0">
                <a:hlinkClick r:id="rId5"/>
              </a:rPr>
              <a:t>www.LawEnforcementMuseum.org</a:t>
            </a:r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945" y="762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/>
              <a:t>Contact Information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521B-273C-4B39-98D0-5F290D58E4B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0" y="6519863"/>
            <a:ext cx="533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46486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736"/>
            <a:ext cx="8229600" cy="1143000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SYTA Strategic Partners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8788F4-AE02-4786-AD42-C82877C9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EFA6-6358-2349-8C89-0C3E75B5767A}" type="slidenum">
              <a:rPr lang="en-US" b="1" smtClean="0">
                <a:solidFill>
                  <a:schemeClr val="tx1"/>
                </a:solidFill>
              </a:rPr>
              <a:pPr/>
              <a:t>23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587B9E-2AA2-4D40-81A2-E2C75D8F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torage.googleapis.com/bcc_production_attachments/c7b52222-9f5a-11e8-b05b-0242ac110002?GoogleAccessId=bcc-production%40bcc-production.iam.gserviceaccount.com&amp;Expires=1534280370&amp;Signature=CfhRfAmhgFw7JgWl4ZgOqd2QBCPEAK1odF8kxqNT8kyM%2F0XVY1Bi4AATaUK%2FDlHKreooZ%2FQrXdMXkqN5S6nAToXPl8uB2l2dTSL2BkhjIS80gF3dOKc534pkJjQspHJ6NLbEuz6FCIX5piQyyxyU7pPbps0jbDz9IgxQGe7Hg9PDKvKJSFPipfYAjb6tCxdcAPDk3rS42XZXeliExAlsYslqkWVggBxVk65Rsgnr7yiU3xBrQVbf3c4z%2FhnbHwT7%2FUnBnM0TB7TnUGRJ3dst50k%2B%2B0blRCqHbchHfBeN8r0xoy7P6%2BqNTXhQnuUbKhImVsuMa5Zg3U3Wz8M1sm7XzA%3D%3D&amp;response-content-type=image%2Fjpeg&amp;response-content-disposition=inline%3B+filename%3D%222018_StrategicPartnersBanner_AUG+2018+-+Serendipity.jpg%22">
            <a:extLst>
              <a:ext uri="{FF2B5EF4-FFF2-40B4-BE49-F238E27FC236}">
                <a16:creationId xmlns:a16="http://schemas.microsoft.com/office/drawing/2014/main" id="{6A050C39-D117-4A67-80FF-CBBC0555F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4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3" name="Picture 4" descr="M:\Media\2011\Memorial Wall\2011-09-22 MemorialWall\MemorialWall 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28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521B-273C-4B39-98D0-5F290D58E4B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3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67C6F-61C1-4B29-8A9D-74E788EA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F6469-E4D9-4A9A-9F66-2E9A65FA9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41"/>
            <a:ext cx="9144000" cy="6056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607832-978F-48FA-A3B8-E9FF625F8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50" y="4564734"/>
            <a:ext cx="1709650" cy="18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2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716F9-A6EE-45A1-82CC-DFF6262B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Exhibits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E334D9-FB7D-4AC8-A8F9-9D0E33742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3296939" cy="32969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6DE13-9A51-4164-9A79-AE1A09AC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D23D9D-5412-46E8-BC8E-1F339FFD8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61" y="2362199"/>
            <a:ext cx="3296939" cy="329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Museums and National Monuments Have Their Own security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226908" cy="3920182"/>
          </a:xfrm>
        </p:spPr>
      </p:pic>
    </p:spTree>
    <p:extLst>
      <p:ext uri="{BB962C8B-B14F-4D97-AF65-F5344CB8AC3E}">
        <p14:creationId xmlns:p14="http://schemas.microsoft.com/office/powerpoint/2010/main" val="333569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5370-3ADC-4C48-B5B2-AB7F1A21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Washington, D.C.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0E90A-FF26-44DD-BCA7-81A9E8E7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Metropolitan Police</a:t>
            </a:r>
          </a:p>
          <a:p>
            <a:r>
              <a:rPr lang="en-US" dirty="0"/>
              <a:t>United States Park Police</a:t>
            </a:r>
          </a:p>
          <a:p>
            <a:r>
              <a:rPr lang="en-US" dirty="0"/>
              <a:t>Metro Transit Police</a:t>
            </a:r>
          </a:p>
          <a:p>
            <a:r>
              <a:rPr lang="en-US" dirty="0"/>
              <a:t>United States Capitol Police</a:t>
            </a:r>
          </a:p>
          <a:p>
            <a:r>
              <a:rPr lang="en-US" dirty="0"/>
              <a:t>Uniformed Div. Secret Service</a:t>
            </a:r>
          </a:p>
          <a:p>
            <a:r>
              <a:rPr lang="en-US" dirty="0"/>
              <a:t>13 other Federal police forces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96275-87F5-4F44-90D1-DF2373748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C6462-39F4-48F9-92AD-56D1D6C01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8382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E932B-2523-4A02-B793-A5E6E1B28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48" y="2277358"/>
            <a:ext cx="838200" cy="838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E58401-BF29-4E16-A557-3E77B0FED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3039357"/>
            <a:ext cx="838199" cy="8381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451907-60D0-4E71-B93E-1484D26E7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96394"/>
            <a:ext cx="838199" cy="8381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A56AED-5045-42E5-877C-84145D1868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49793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8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46015-9F74-4390-95A8-F701E05A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Visiting a Museum or Historic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9E8CF-052D-455C-AF0A-E6BD2E0B7B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Limit bags</a:t>
            </a:r>
          </a:p>
          <a:p>
            <a:r>
              <a:rPr lang="en-US" dirty="0"/>
              <a:t>Some sites do not allow them.</a:t>
            </a:r>
          </a:p>
          <a:p>
            <a:r>
              <a:rPr lang="en-US" dirty="0"/>
              <a:t>Check their policy as some fully screen</a:t>
            </a:r>
          </a:p>
          <a:p>
            <a:pPr lvl="1"/>
            <a:r>
              <a:rPr lang="en-US" dirty="0"/>
              <a:t>Mags</a:t>
            </a:r>
          </a:p>
          <a:p>
            <a:pPr lvl="1"/>
            <a:r>
              <a:rPr lang="en-US" dirty="0"/>
              <a:t>X-ray</a:t>
            </a:r>
          </a:p>
          <a:p>
            <a:pPr lvl="1"/>
            <a:r>
              <a:rPr lang="en-US" dirty="0"/>
              <a:t>Wands</a:t>
            </a:r>
          </a:p>
          <a:p>
            <a:r>
              <a:rPr lang="en-US" dirty="0"/>
              <a:t>Restricted items, such as Selfie sticks</a:t>
            </a:r>
          </a:p>
          <a:p>
            <a:r>
              <a:rPr lang="en-US" dirty="0"/>
              <a:t>Other restrictions (gum)</a:t>
            </a:r>
          </a:p>
          <a:p>
            <a:r>
              <a:rPr lang="en-US" dirty="0"/>
              <a:t>Group tour entrances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1DD97A-3EA7-4CA1-8924-4933340DA7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28" y="2998596"/>
            <a:ext cx="4469672" cy="233540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18874-9F99-4A6D-960F-C9B1F7DE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57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21E6471-9E2C-4791-9BD6-32655976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Major Incident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A82DC1-77A5-4B73-A1E1-31B08426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/>
          <a:lstStyle/>
          <a:p>
            <a:r>
              <a:rPr lang="en-US" dirty="0"/>
              <a:t>Holocaust Museum Shooting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B36E60-55BC-4682-9CE2-5A952178E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9" y="2544763"/>
            <a:ext cx="4343401" cy="39322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Armed guards shoot intruder</a:t>
            </a:r>
          </a:p>
          <a:p>
            <a:r>
              <a:rPr lang="en-US" dirty="0"/>
              <a:t>Massive Police response</a:t>
            </a:r>
          </a:p>
          <a:p>
            <a:pPr lvl="1"/>
            <a:r>
              <a:rPr lang="en-US" dirty="0"/>
              <a:t>Museum evacuated to rear plaza</a:t>
            </a:r>
          </a:p>
          <a:p>
            <a:pPr lvl="1"/>
            <a:r>
              <a:rPr lang="en-US" dirty="0"/>
              <a:t>Directed away from the immediate threat</a:t>
            </a:r>
          </a:p>
          <a:p>
            <a:r>
              <a:rPr lang="en-US" dirty="0"/>
              <a:t>MPD Jurisdiction (Fatality) but occurs in USPP Facility</a:t>
            </a:r>
          </a:p>
          <a:p>
            <a:r>
              <a:rPr lang="en-US" dirty="0"/>
              <a:t>SWAT teams search and EOD sweep the museum</a:t>
            </a:r>
          </a:p>
          <a:p>
            <a:r>
              <a:rPr lang="en-US" dirty="0"/>
              <a:t>Adjacent buildings go into lock down (U.S. Mint)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AF2AC3-F66D-46D5-8776-D44CC1DD8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8200" y="2027238"/>
            <a:ext cx="4041775" cy="517524"/>
          </a:xfrm>
        </p:spPr>
        <p:txBody>
          <a:bodyPr/>
          <a:lstStyle/>
          <a:p>
            <a:r>
              <a:rPr lang="en-US" dirty="0"/>
              <a:t>June 10, 2009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31CBA7E-3FAD-4280-BF11-2047817E91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42" y="2531936"/>
            <a:ext cx="4041775" cy="24318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38049-41C1-41A3-ACA6-70A37B29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F47BD-BBD6-4C8D-9998-AA895B1F4B0C}" type="slidenum">
              <a:rPr lang="en-US" smtClean="0"/>
              <a:t>9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7D7D8-979C-44E3-8D78-6AFB2FC62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460285"/>
            <a:ext cx="2732638" cy="212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3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6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numCol="2" spcCol="91440" rtlCol="0">
        <a:spAutoFit/>
      </a:bodyPr>
      <a:lstStyle>
        <a:defPPr>
          <a:defRPr sz="1200" b="0" 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Template</Template>
  <TotalTime>0</TotalTime>
  <Words>522</Words>
  <Application>Microsoft Office PowerPoint</Application>
  <PresentationFormat>On-screen Show (4:3)</PresentationFormat>
  <Paragraphs>138</Paragraphs>
  <Slides>23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Helvetica</vt:lpstr>
      <vt:lpstr>2016 Template</vt:lpstr>
      <vt:lpstr>think-cell Slide</vt:lpstr>
      <vt:lpstr>Student Youth Travel Association   Emergencies and Safety August 25, 2018 </vt:lpstr>
      <vt:lpstr>National Law Enforcement  Officers Memorial</vt:lpstr>
      <vt:lpstr>PowerPoint Presentation</vt:lpstr>
      <vt:lpstr>PowerPoint Presentation</vt:lpstr>
      <vt:lpstr>Interactive Exhibits</vt:lpstr>
      <vt:lpstr>Museums and National Monuments Have Their Own security</vt:lpstr>
      <vt:lpstr>Washington, D.C.</vt:lpstr>
      <vt:lpstr>When Visiting a Museum or Historic Site</vt:lpstr>
      <vt:lpstr>An Example of a Major Incident</vt:lpstr>
      <vt:lpstr>Getting Everyone Back Together</vt:lpstr>
      <vt:lpstr>Missing Student(s)</vt:lpstr>
      <vt:lpstr>Other Major Incidents at D.C. Sites</vt:lpstr>
      <vt:lpstr>Be aware of Demonstrations</vt:lpstr>
      <vt:lpstr>What museums and tourist sites routinely handle</vt:lpstr>
      <vt:lpstr> Security personnel or museum staff should guide EMS to the patient</vt:lpstr>
      <vt:lpstr>What Museums Prepare For</vt:lpstr>
      <vt:lpstr>Armed Intruder</vt:lpstr>
      <vt:lpstr>Hazardous Materials or Suspicious Packages</vt:lpstr>
      <vt:lpstr>Emergency Messaging</vt:lpstr>
      <vt:lpstr>What is suspicious?</vt:lpstr>
      <vt:lpstr>Where to get information</vt:lpstr>
      <vt:lpstr>Contact Information</vt:lpstr>
      <vt:lpstr>SYTA Strategic Partners</vt:lpstr>
    </vt:vector>
  </TitlesOfParts>
  <Company>NLEOMF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Murphy</dc:creator>
  <cp:lastModifiedBy>Berretta, Lisa</cp:lastModifiedBy>
  <cp:revision>279</cp:revision>
  <dcterms:created xsi:type="dcterms:W3CDTF">2016-01-28T15:20:59Z</dcterms:created>
  <dcterms:modified xsi:type="dcterms:W3CDTF">2018-08-20T15:12:58Z</dcterms:modified>
</cp:coreProperties>
</file>