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753" r:id="rId2"/>
  </p:sldMasterIdLst>
  <p:notesMasterIdLst>
    <p:notesMasterId r:id="rId61"/>
  </p:notesMasterIdLst>
  <p:sldIdLst>
    <p:sldId id="488" r:id="rId3"/>
    <p:sldId id="256" r:id="rId4"/>
    <p:sldId id="259" r:id="rId5"/>
    <p:sldId id="260" r:id="rId6"/>
    <p:sldId id="270" r:id="rId7"/>
    <p:sldId id="504" r:id="rId8"/>
    <p:sldId id="261" r:id="rId9"/>
    <p:sldId id="262" r:id="rId10"/>
    <p:sldId id="263" r:id="rId11"/>
    <p:sldId id="505" r:id="rId12"/>
    <p:sldId id="264" r:id="rId13"/>
    <p:sldId id="265" r:id="rId14"/>
    <p:sldId id="268" r:id="rId15"/>
    <p:sldId id="266" r:id="rId16"/>
    <p:sldId id="267" r:id="rId17"/>
    <p:sldId id="269" r:id="rId18"/>
    <p:sldId id="271" r:id="rId19"/>
    <p:sldId id="289" r:id="rId20"/>
    <p:sldId id="291" r:id="rId21"/>
    <p:sldId id="296" r:id="rId22"/>
    <p:sldId id="292" r:id="rId23"/>
    <p:sldId id="293" r:id="rId24"/>
    <p:sldId id="294" r:id="rId25"/>
    <p:sldId id="295" r:id="rId26"/>
    <p:sldId id="298" r:id="rId27"/>
    <p:sldId id="299" r:id="rId28"/>
    <p:sldId id="300" r:id="rId29"/>
    <p:sldId id="301" r:id="rId30"/>
    <p:sldId id="303" r:id="rId31"/>
    <p:sldId id="302" r:id="rId32"/>
    <p:sldId id="501" r:id="rId33"/>
    <p:sldId id="304" r:id="rId34"/>
    <p:sldId id="297" r:id="rId35"/>
    <p:sldId id="491" r:id="rId36"/>
    <p:sldId id="492" r:id="rId37"/>
    <p:sldId id="493" r:id="rId38"/>
    <p:sldId id="499" r:id="rId39"/>
    <p:sldId id="490" r:id="rId40"/>
    <p:sldId id="498" r:id="rId41"/>
    <p:sldId id="494" r:id="rId42"/>
    <p:sldId id="495" r:id="rId43"/>
    <p:sldId id="496" r:id="rId44"/>
    <p:sldId id="497" r:id="rId45"/>
    <p:sldId id="502" r:id="rId46"/>
    <p:sldId id="503" r:id="rId47"/>
    <p:sldId id="257" r:id="rId48"/>
    <p:sldId id="258" r:id="rId49"/>
    <p:sldId id="500" r:id="rId50"/>
    <p:sldId id="272" r:id="rId51"/>
    <p:sldId id="281" r:id="rId52"/>
    <p:sldId id="282" r:id="rId53"/>
    <p:sldId id="283" r:id="rId54"/>
    <p:sldId id="284" r:id="rId55"/>
    <p:sldId id="285" r:id="rId56"/>
    <p:sldId id="286" r:id="rId57"/>
    <p:sldId id="287" r:id="rId58"/>
    <p:sldId id="288" r:id="rId59"/>
    <p:sldId id="48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7" d="100"/>
          <a:sy n="97" d="100"/>
        </p:scale>
        <p:origin x="6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World Covid Restrictions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FA-4C8B-B04C-34832224CA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FA-4C8B-B04C-34832224CA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8FA-4C8B-B04C-34832224CA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FA-4C8B-B04C-34832224CAE8}"/>
              </c:ext>
            </c:extLst>
          </c:dPt>
          <c:cat>
            <c:strRef>
              <c:f>Sheet1!$A$2:$A$5</c:f>
              <c:strCache>
                <c:ptCount val="4"/>
                <c:pt idx="0">
                  <c:v>Partially Open</c:v>
                </c:pt>
                <c:pt idx="1">
                  <c:v>No Restrictions</c:v>
                </c:pt>
                <c:pt idx="2">
                  <c:v>Closed</c:v>
                </c:pt>
                <c:pt idx="3">
                  <c:v>Reopening Soon</c:v>
                </c:pt>
              </c:strCache>
            </c:strRef>
          </c:cat>
          <c:val>
            <c:numRef>
              <c:f>Sheet1!$B$2:$B$5</c:f>
              <c:numCache>
                <c:formatCode>0%</c:formatCode>
                <c:ptCount val="4"/>
                <c:pt idx="0">
                  <c:v>0.54</c:v>
                </c:pt>
                <c:pt idx="1">
                  <c:v>0.23</c:v>
                </c:pt>
                <c:pt idx="2">
                  <c:v>0.19</c:v>
                </c:pt>
                <c:pt idx="3" formatCode="0.00%">
                  <c:v>2.0000000000000001E-4</c:v>
                </c:pt>
              </c:numCache>
            </c:numRef>
          </c:val>
          <c:extLst>
            <c:ext xmlns:c16="http://schemas.microsoft.com/office/drawing/2014/chart" uri="{C3380CC4-5D6E-409C-BE32-E72D297353CC}">
              <c16:uniqueId val="{00000000-9630-4C46-982A-2DE70457DB7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0.55226</cdr:x>
      <cdr:y>0.30186</cdr:y>
    </cdr:from>
    <cdr:to>
      <cdr:x>0.66927</cdr:x>
      <cdr:y>0.72961</cdr:y>
    </cdr:to>
    <cdr:sp macro="" textlink="">
      <cdr:nvSpPr>
        <cdr:cNvPr id="2" name="TextBox 1">
          <a:extLst xmlns:a="http://schemas.openxmlformats.org/drawingml/2006/main">
            <a:ext uri="{FF2B5EF4-FFF2-40B4-BE49-F238E27FC236}">
              <a16:creationId xmlns:a16="http://schemas.microsoft.com/office/drawing/2014/main" id="{08FB29A8-3B61-441D-A8CF-20BD85AAA061}"/>
            </a:ext>
          </a:extLst>
        </cdr:cNvPr>
        <cdr:cNvSpPr txBox="1"/>
      </cdr:nvSpPr>
      <cdr:spPr>
        <a:xfrm xmlns:a="http://schemas.openxmlformats.org/drawingml/2006/main">
          <a:off x="5939405" y="1770077"/>
          <a:ext cx="1258348" cy="25083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chemeClr val="tx1"/>
              </a:solidFill>
            </a:rPr>
            <a:t>54% of Countries are partially open.  This is misleading because many of these countries have additional restrictions. i.e. only to near neighbors with negative testing</a:t>
          </a:r>
          <a:endParaRPr lang="en-US" sz="1100" dirty="0">
            <a:solidFill>
              <a:schemeClr val="tx1"/>
            </a:solidFill>
          </a:endParaRPr>
        </a:p>
      </cdr:txBody>
    </cdr:sp>
  </cdr:relSizeAnchor>
  <cdr:relSizeAnchor xmlns:cdr="http://schemas.openxmlformats.org/drawingml/2006/chartDrawing">
    <cdr:from>
      <cdr:x>0.36505</cdr:x>
      <cdr:y>0.20315</cdr:y>
    </cdr:from>
    <cdr:to>
      <cdr:x>0.48284</cdr:x>
      <cdr:y>0.41202</cdr:y>
    </cdr:to>
    <cdr:sp macro="" textlink="">
      <cdr:nvSpPr>
        <cdr:cNvPr id="3" name="TextBox 2">
          <a:extLst xmlns:a="http://schemas.openxmlformats.org/drawingml/2006/main">
            <a:ext uri="{FF2B5EF4-FFF2-40B4-BE49-F238E27FC236}">
              <a16:creationId xmlns:a16="http://schemas.microsoft.com/office/drawing/2014/main" id="{1793F850-0A3F-45A1-BF48-5DD75CD2FA52}"/>
            </a:ext>
          </a:extLst>
        </cdr:cNvPr>
        <cdr:cNvSpPr txBox="1"/>
      </cdr:nvSpPr>
      <cdr:spPr>
        <a:xfrm xmlns:a="http://schemas.openxmlformats.org/drawingml/2006/main">
          <a:off x="3926047" y="1191237"/>
          <a:ext cx="1266738" cy="12247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rPr>
            <a:t>19% of Countries remain completely closed</a:t>
          </a:r>
        </a:p>
      </cdr:txBody>
    </cdr:sp>
  </cdr:relSizeAnchor>
  <cdr:relSizeAnchor xmlns:cdr="http://schemas.openxmlformats.org/drawingml/2006/chartDrawing">
    <cdr:from>
      <cdr:x>0.32371</cdr:x>
      <cdr:y>0.4932</cdr:y>
    </cdr:from>
    <cdr:to>
      <cdr:x>0.43604</cdr:x>
      <cdr:y>0.72103</cdr:y>
    </cdr:to>
    <cdr:sp macro="" textlink="">
      <cdr:nvSpPr>
        <cdr:cNvPr id="4" name="TextBox 3">
          <a:extLst xmlns:a="http://schemas.openxmlformats.org/drawingml/2006/main">
            <a:ext uri="{FF2B5EF4-FFF2-40B4-BE49-F238E27FC236}">
              <a16:creationId xmlns:a16="http://schemas.microsoft.com/office/drawing/2014/main" id="{4163A81D-A4BD-4256-B1A5-4AAAF95DA628}"/>
            </a:ext>
          </a:extLst>
        </cdr:cNvPr>
        <cdr:cNvSpPr txBox="1"/>
      </cdr:nvSpPr>
      <cdr:spPr>
        <a:xfrm xmlns:a="http://schemas.openxmlformats.org/drawingml/2006/main">
          <a:off x="3481431" y="2892105"/>
          <a:ext cx="1208014" cy="13359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rPr>
            <a:t>24% of Countries have no restrictions.  Mainly Central and South America and parts of Africa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572EF-57F0-45C1-93EE-FA73F328C0D8}"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B2AC2-AA85-4657-8A36-949C77502301}" type="slidenum">
              <a:rPr lang="en-US" smtClean="0"/>
              <a:t>‹#›</a:t>
            </a:fld>
            <a:endParaRPr lang="en-US"/>
          </a:p>
        </p:txBody>
      </p:sp>
    </p:spTree>
    <p:extLst>
      <p:ext uri="{BB962C8B-B14F-4D97-AF65-F5344CB8AC3E}">
        <p14:creationId xmlns:p14="http://schemas.microsoft.com/office/powerpoint/2010/main" val="279488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82614-99BE-47AE-8AC9-CF22388140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70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82614-99BE-47AE-8AC9-CF22388140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728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8655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04868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0635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cept Description">
    <p:spTree>
      <p:nvGrpSpPr>
        <p:cNvPr id="1" name=""/>
        <p:cNvGrpSpPr/>
        <p:nvPr/>
      </p:nvGrpSpPr>
      <p:grpSpPr>
        <a:xfrm>
          <a:off x="0" y="0"/>
          <a:ext cx="0" cy="0"/>
          <a:chOff x="0" y="0"/>
          <a:chExt cx="0" cy="0"/>
        </a:xfrm>
      </p:grpSpPr>
      <p:sp>
        <p:nvSpPr>
          <p:cNvPr id="7" name="Title 6"/>
          <p:cNvSpPr>
            <a:spLocks noGrp="1"/>
          </p:cNvSpPr>
          <p:nvPr>
            <p:ph type="title"/>
          </p:nvPr>
        </p:nvSpPr>
        <p:spPr>
          <a:xfrm>
            <a:off x="304799" y="1"/>
            <a:ext cx="11586633" cy="917575"/>
          </a:xfrm>
        </p:spPr>
        <p:txBody>
          <a:bodyPr anchor="b"/>
          <a:lstStyle>
            <a:lvl1pPr>
              <a:defRPr sz="3200">
                <a:solidFill>
                  <a:srgbClr val="525252"/>
                </a:solidFill>
                <a:latin typeface="Arial"/>
                <a:cs typeface="Arial"/>
              </a:defRPr>
            </a:lvl1pPr>
          </a:lstStyle>
          <a:p>
            <a:r>
              <a:rPr lang="en-US" dirty="0"/>
              <a:t>Click to edit Master title style</a:t>
            </a:r>
          </a:p>
        </p:txBody>
      </p:sp>
      <p:sp>
        <p:nvSpPr>
          <p:cNvPr id="9" name="Text Placeholder 8"/>
          <p:cNvSpPr>
            <a:spLocks noGrp="1"/>
          </p:cNvSpPr>
          <p:nvPr>
            <p:ph type="body" sz="quarter" idx="10"/>
          </p:nvPr>
        </p:nvSpPr>
        <p:spPr>
          <a:xfrm>
            <a:off x="304802" y="6534347"/>
            <a:ext cx="11642316" cy="211549"/>
          </a:xfrm>
        </p:spPr>
        <p:txBody>
          <a:bodyPr anchor="b"/>
          <a:lstStyle>
            <a:lvl1pPr marL="0" indent="0" algn="r">
              <a:buNone/>
              <a:defRPr sz="1100" baseline="0">
                <a:solidFill>
                  <a:srgbClr val="9B9B9B"/>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214508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25B2918-52B4-4404-9B19-458F82A39DF0}"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2904729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73B14B-F43C-46AA-912D-369073BD40BD}"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3647965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36CEE-F06F-46F1-B39D-7AFE17799E19}"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3798522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AE466A-B9FE-49E6-B30E-795A81666117}" type="datetime1">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1553718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29BE34-E1D4-4F13-B5AE-CD9BF1A3E2C9}" type="datetime1">
              <a:rPr lang="en-US" smtClean="0"/>
              <a:t>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2726661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5CD2ED-AE29-402D-93AE-4D831D2A9A2A}" type="datetime1">
              <a:rPr lang="en-US" smtClean="0"/>
              <a:t>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70417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28CFC-45F0-4ECF-9331-BFB5F79487B0}" type="datetime1">
              <a:rPr lang="en-US" smtClean="0"/>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8782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29776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262324-AA92-41E5-889A-263EE19401F8}" type="datetime1">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309142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E53BC3-2093-4C57-A334-EA216095EDCC}" type="datetime1">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3086674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769BB2-1324-4E20-A038-DE9471FF07B0}"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214472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78644-2BCD-4CE7-A8C6-8AF93657E5C3}"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96EEF-9674-4304-BE0E-FF8AE952905D}" type="slidenum">
              <a:rPr lang="en-US" smtClean="0"/>
              <a:t>‹#›</a:t>
            </a:fld>
            <a:endParaRPr lang="en-US"/>
          </a:p>
        </p:txBody>
      </p:sp>
    </p:spTree>
    <p:extLst>
      <p:ext uri="{BB962C8B-B14F-4D97-AF65-F5344CB8AC3E}">
        <p14:creationId xmlns:p14="http://schemas.microsoft.com/office/powerpoint/2010/main" val="385843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8048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90083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1512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3693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9750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675692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2/11/2021</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6985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2/11/2021</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686946643"/>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45" r:id="rId6"/>
    <p:sldLayoutId id="2147483741" r:id="rId7"/>
    <p:sldLayoutId id="2147483742" r:id="rId8"/>
    <p:sldLayoutId id="2147483743" r:id="rId9"/>
    <p:sldLayoutId id="2147483744" r:id="rId10"/>
    <p:sldLayoutId id="2147483746"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7FBEC-5F11-4F6C-B09F-2047EAEA81C0}" type="datetime1">
              <a:rPr lang="en-US" smtClean="0"/>
              <a:t>2/11/2021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96EEF-9674-4304-BE0E-FF8AE952905D}" type="slidenum">
              <a:rPr lang="en-US" smtClean="0"/>
              <a:t>‹#›</a:t>
            </a:fld>
            <a:endParaRPr lang="en-US"/>
          </a:p>
        </p:txBody>
      </p:sp>
    </p:spTree>
    <p:extLst>
      <p:ext uri="{BB962C8B-B14F-4D97-AF65-F5344CB8AC3E}">
        <p14:creationId xmlns:p14="http://schemas.microsoft.com/office/powerpoint/2010/main" val="413039182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hdr="0" ftr="0" dt="0"/>
  <p:txStyles>
    <p:titleStyle>
      <a:lvl1pPr algn="ctr" defTabSz="914400" rtl="0" eaLnBrk="1" latinLnBrk="0" hangingPunct="1">
        <a:spcBef>
          <a:spcPct val="0"/>
        </a:spcBef>
        <a:buNone/>
        <a:defRPr sz="4400" kern="1200">
          <a:solidFill>
            <a:schemeClr val="tx1"/>
          </a:solidFill>
          <a:latin typeface="Helvetica" charset="0"/>
          <a:ea typeface="Helvetica" charset="0"/>
          <a:cs typeface="Helvetica"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mailto:ksummers@syta.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propublica.org/article/fauci-vaccines-kid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rLijI_YOeJ0?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kayak.com/travel-restrictions"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wsj.com/articles/how-to-get-a-covid-19-vaccine-a-state-by-state-guide-11611703769"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B8D09C-CA06-644D-9416-24E67C002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5" name="Content Placeholder 2">
            <a:extLst>
              <a:ext uri="{FF2B5EF4-FFF2-40B4-BE49-F238E27FC236}">
                <a16:creationId xmlns:a16="http://schemas.microsoft.com/office/drawing/2014/main" id="{534E2A77-CC4A-5645-8E78-38E11192D37A}"/>
              </a:ext>
            </a:extLst>
          </p:cNvPr>
          <p:cNvSpPr>
            <a:spLocks noGrp="1"/>
          </p:cNvSpPr>
          <p:nvPr>
            <p:ph idx="1"/>
          </p:nvPr>
        </p:nvSpPr>
        <p:spPr>
          <a:xfrm>
            <a:off x="5791200" y="1219201"/>
            <a:ext cx="4038600" cy="1219204"/>
          </a:xfrm>
        </p:spPr>
        <p:txBody>
          <a:bodyPr>
            <a:normAutofit/>
          </a:bodyPr>
          <a:lstStyle/>
          <a:p>
            <a:pPr marL="0" indent="0">
              <a:buNone/>
            </a:pPr>
            <a:r>
              <a:rPr lang="en-US" sz="1600" b="1" dirty="0">
                <a:latin typeface="Myriad Pro" panose="020B0503030403020204" pitchFamily="34" charset="0"/>
              </a:rPr>
              <a:t>Bill Caldwell</a:t>
            </a:r>
          </a:p>
          <a:p>
            <a:pPr marL="0" indent="0">
              <a:buNone/>
            </a:pPr>
            <a:r>
              <a:rPr lang="en-US" sz="1600" i="1" dirty="0">
                <a:latin typeface="Myriad Pro" panose="020B0503030403020204" pitchFamily="34" charset="0"/>
              </a:rPr>
              <a:t>Updates on Government Loans and Tips for 2020 Tax Filing</a:t>
            </a:r>
          </a:p>
          <a:p>
            <a:pPr marL="0" indent="0">
              <a:buNone/>
            </a:pPr>
            <a:r>
              <a:rPr lang="en-US" sz="1600" dirty="0">
                <a:latin typeface="Myriad Pro" panose="020B0503030403020204" pitchFamily="34" charset="0"/>
              </a:rPr>
              <a:t>Tuesday February 16 at 2:00 EST</a:t>
            </a:r>
          </a:p>
          <a:p>
            <a:pPr marL="0" indent="0">
              <a:buNone/>
            </a:pPr>
            <a:endParaRPr lang="en-US" sz="1800" dirty="0"/>
          </a:p>
        </p:txBody>
      </p:sp>
      <p:cxnSp>
        <p:nvCxnSpPr>
          <p:cNvPr id="16" name="Straight Connector 15">
            <a:extLst>
              <a:ext uri="{FF2B5EF4-FFF2-40B4-BE49-F238E27FC236}">
                <a16:creationId xmlns:a16="http://schemas.microsoft.com/office/drawing/2014/main" id="{01960018-35F9-DC47-B339-8FA11B55997F}"/>
              </a:ext>
            </a:extLst>
          </p:cNvPr>
          <p:cNvCxnSpPr>
            <a:cxnSpLocks/>
          </p:cNvCxnSpPr>
          <p:nvPr/>
        </p:nvCxnSpPr>
        <p:spPr>
          <a:xfrm flipV="1">
            <a:off x="5873620" y="2586982"/>
            <a:ext cx="3727580" cy="3823"/>
          </a:xfrm>
          <a:prstGeom prst="line">
            <a:avLst/>
          </a:prstGeom>
          <a:ln>
            <a:solidFill>
              <a:srgbClr val="FBAA27"/>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CD4E5DBF-AD0F-2642-ADDE-CE4BA0A48688}"/>
              </a:ext>
            </a:extLst>
          </p:cNvPr>
          <p:cNvSpPr txBox="1">
            <a:spLocks/>
          </p:cNvSpPr>
          <p:nvPr/>
        </p:nvSpPr>
        <p:spPr>
          <a:xfrm>
            <a:off x="5791200" y="2743196"/>
            <a:ext cx="4038600" cy="12192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solidFill>
                  <a:prstClr val="black"/>
                </a:solidFill>
                <a:latin typeface="Myriad Pro" panose="020B0503030403020204" pitchFamily="34" charset="0"/>
              </a:rPr>
              <a:t>International Motorcoach Group</a:t>
            </a:r>
            <a:br>
              <a:rPr lang="en-US" sz="1600" dirty="0">
                <a:solidFill>
                  <a:prstClr val="black"/>
                </a:solidFill>
                <a:latin typeface="Myriad Pro" panose="020B0503030403020204" pitchFamily="34" charset="0"/>
              </a:rPr>
            </a:br>
            <a:r>
              <a:rPr lang="en-US" sz="1600" i="1" dirty="0">
                <a:solidFill>
                  <a:prstClr val="black"/>
                </a:solidFill>
                <a:latin typeface="Myriad Pro" panose="020B0503030403020204" pitchFamily="34" charset="0"/>
              </a:rPr>
              <a:t>Panel Discussion</a:t>
            </a:r>
          </a:p>
          <a:p>
            <a:pPr marL="0" indent="0">
              <a:buNone/>
            </a:pPr>
            <a:r>
              <a:rPr lang="en-US" sz="1600" dirty="0">
                <a:solidFill>
                  <a:prstClr val="black"/>
                </a:solidFill>
                <a:latin typeface="Myriad Pro" panose="020B0503030403020204" pitchFamily="34" charset="0"/>
              </a:rPr>
              <a:t>Wednesday March 10 at 2:00 EST</a:t>
            </a:r>
          </a:p>
          <a:p>
            <a:pPr marL="0" indent="0">
              <a:buNone/>
            </a:pPr>
            <a:endParaRPr lang="en-US" sz="1800" dirty="0">
              <a:solidFill>
                <a:prstClr val="black"/>
              </a:solidFill>
              <a:latin typeface="Calibri"/>
            </a:endParaRPr>
          </a:p>
        </p:txBody>
      </p:sp>
      <p:sp>
        <p:nvSpPr>
          <p:cNvPr id="19" name="Content Placeholder 2">
            <a:extLst>
              <a:ext uri="{FF2B5EF4-FFF2-40B4-BE49-F238E27FC236}">
                <a16:creationId xmlns:a16="http://schemas.microsoft.com/office/drawing/2014/main" id="{3B071FF5-85B0-384D-8476-B46C7FFFF258}"/>
              </a:ext>
            </a:extLst>
          </p:cNvPr>
          <p:cNvSpPr txBox="1">
            <a:spLocks/>
          </p:cNvSpPr>
          <p:nvPr/>
        </p:nvSpPr>
        <p:spPr>
          <a:xfrm>
            <a:off x="5791200" y="4136808"/>
            <a:ext cx="4038600" cy="150199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solidFill>
                  <a:prstClr val="black"/>
                </a:solidFill>
                <a:latin typeface="Myriad Pro" panose="020B0503030403020204" pitchFamily="34" charset="0"/>
              </a:rPr>
              <a:t>Educator Series on Preparing for Student Travel</a:t>
            </a:r>
            <a:br>
              <a:rPr lang="en-US" sz="1600" dirty="0">
                <a:solidFill>
                  <a:prstClr val="black"/>
                </a:solidFill>
                <a:latin typeface="Myriad Pro" panose="020B0503030403020204" pitchFamily="34" charset="0"/>
              </a:rPr>
            </a:br>
            <a:r>
              <a:rPr lang="en-US" sz="1600" i="1" dirty="0">
                <a:solidFill>
                  <a:prstClr val="black"/>
                </a:solidFill>
                <a:latin typeface="Myriad Pro" panose="020B0503030403020204" pitchFamily="34" charset="0"/>
              </a:rPr>
              <a:t>3 Part Series</a:t>
            </a:r>
          </a:p>
          <a:p>
            <a:pPr marL="0" indent="0">
              <a:buNone/>
            </a:pPr>
            <a:r>
              <a:rPr lang="en-US" sz="1600" dirty="0">
                <a:solidFill>
                  <a:prstClr val="black"/>
                </a:solidFill>
                <a:latin typeface="Myriad Pro" panose="020B0503030403020204" pitchFamily="34" charset="0"/>
              </a:rPr>
              <a:t>Thursday March 11 at 4:00 EST</a:t>
            </a:r>
          </a:p>
          <a:p>
            <a:pPr marL="0" indent="0">
              <a:buNone/>
            </a:pPr>
            <a:r>
              <a:rPr lang="en-US" sz="1600" dirty="0">
                <a:solidFill>
                  <a:prstClr val="black"/>
                </a:solidFill>
                <a:latin typeface="Myriad Pro" panose="020B0503030403020204" pitchFamily="34" charset="0"/>
              </a:rPr>
              <a:t>Wednesday April 7 at 4:00 EDT</a:t>
            </a:r>
          </a:p>
          <a:p>
            <a:pPr marL="0" indent="0">
              <a:buNone/>
            </a:pPr>
            <a:r>
              <a:rPr lang="en-US" sz="1600" dirty="0">
                <a:solidFill>
                  <a:prstClr val="black"/>
                </a:solidFill>
                <a:latin typeface="Myriad Pro" panose="020B0503030403020204" pitchFamily="34" charset="0"/>
              </a:rPr>
              <a:t>Wednesday May 5 at 4:00 EDT</a:t>
            </a:r>
            <a:endParaRPr lang="en-US" sz="1800" dirty="0">
              <a:solidFill>
                <a:prstClr val="black"/>
              </a:solidFill>
              <a:latin typeface="Calibri"/>
            </a:endParaRPr>
          </a:p>
        </p:txBody>
      </p:sp>
      <p:sp>
        <p:nvSpPr>
          <p:cNvPr id="10" name="TextBox 9">
            <a:extLst>
              <a:ext uri="{FF2B5EF4-FFF2-40B4-BE49-F238E27FC236}">
                <a16:creationId xmlns:a16="http://schemas.microsoft.com/office/drawing/2014/main" id="{612D292A-90C5-498F-BDF9-3AA8B61E4773}"/>
              </a:ext>
            </a:extLst>
          </p:cNvPr>
          <p:cNvSpPr txBox="1"/>
          <p:nvPr/>
        </p:nvSpPr>
        <p:spPr>
          <a:xfrm>
            <a:off x="2057401" y="2586981"/>
            <a:ext cx="3576961" cy="1477328"/>
          </a:xfrm>
          <a:prstGeom prst="rect">
            <a:avLst/>
          </a:prstGeom>
          <a:noFill/>
        </p:spPr>
        <p:txBody>
          <a:bodyPr wrap="square">
            <a:spAutoFit/>
          </a:bodyPr>
          <a:lstStyle/>
          <a:p>
            <a:r>
              <a:rPr lang="en-US" b="1" i="1" dirty="0">
                <a:solidFill>
                  <a:prstClr val="black"/>
                </a:solidFill>
                <a:latin typeface="Myriad Pro Black" panose="020B0503030403020204" pitchFamily="34" charset="0"/>
                <a:cs typeface="Helvetica" panose="020B0604020202020204" pitchFamily="34" charset="0"/>
              </a:rPr>
              <a:t>Link to education page for </a:t>
            </a:r>
            <a:r>
              <a:rPr lang="en-US" b="1" i="1">
                <a:solidFill>
                  <a:prstClr val="black"/>
                </a:solidFill>
                <a:latin typeface="Myriad Pro Black" panose="020B0503030403020204" pitchFamily="34" charset="0"/>
                <a:cs typeface="Helvetica" panose="020B0604020202020204" pitchFamily="34" charset="0"/>
              </a:rPr>
              <a:t>registration is in </a:t>
            </a:r>
            <a:r>
              <a:rPr lang="en-US" b="1" i="1" dirty="0">
                <a:solidFill>
                  <a:prstClr val="black"/>
                </a:solidFill>
                <a:latin typeface="Myriad Pro Black" panose="020B0503030403020204" pitchFamily="34" charset="0"/>
                <a:cs typeface="Helvetica" panose="020B0604020202020204" pitchFamily="34" charset="0"/>
              </a:rPr>
              <a:t>the chat!  Contact Katy Summers at </a:t>
            </a:r>
            <a:r>
              <a:rPr lang="en-US" b="1" i="1" dirty="0">
                <a:solidFill>
                  <a:prstClr val="black"/>
                </a:solidFill>
                <a:latin typeface="Myriad Pro Black" panose="020B0503030403020204" pitchFamily="34" charset="0"/>
                <a:cs typeface="Helvetica" panose="020B0604020202020204" pitchFamily="34" charset="0"/>
                <a:hlinkClick r:id="rId4"/>
              </a:rPr>
              <a:t>ksummers@syta.org</a:t>
            </a:r>
            <a:r>
              <a:rPr lang="en-US" b="1" i="1" dirty="0">
                <a:solidFill>
                  <a:prstClr val="black"/>
                </a:solidFill>
                <a:latin typeface="Myriad Pro Black" panose="020B0503030403020204" pitchFamily="34" charset="0"/>
                <a:cs typeface="Helvetica" panose="020B0604020202020204" pitchFamily="34" charset="0"/>
              </a:rPr>
              <a:t> for more information. </a:t>
            </a:r>
            <a:endParaRPr lang="en-US" i="1" dirty="0">
              <a:solidFill>
                <a:prstClr val="black"/>
              </a:solidFill>
              <a:latin typeface="Calibri"/>
            </a:endParaRPr>
          </a:p>
        </p:txBody>
      </p:sp>
      <p:sp>
        <p:nvSpPr>
          <p:cNvPr id="11" name="Title 1">
            <a:extLst>
              <a:ext uri="{FF2B5EF4-FFF2-40B4-BE49-F238E27FC236}">
                <a16:creationId xmlns:a16="http://schemas.microsoft.com/office/drawing/2014/main" id="{FF5E77D6-6C09-427E-8C97-FEB65B2AB7EB}"/>
              </a:ext>
            </a:extLst>
          </p:cNvPr>
          <p:cNvSpPr txBox="1">
            <a:spLocks/>
          </p:cNvSpPr>
          <p:nvPr/>
        </p:nvSpPr>
        <p:spPr>
          <a:xfrm>
            <a:off x="2057400" y="321797"/>
            <a:ext cx="8458200" cy="1325628"/>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Helvetica" charset="0"/>
                <a:ea typeface="Helvetica" charset="0"/>
                <a:cs typeface="Helvetica" charset="0"/>
              </a:defRPr>
            </a:lvl1pPr>
          </a:lstStyle>
          <a:p>
            <a:pPr algn="l"/>
            <a:r>
              <a:rPr lang="en-US" sz="3200" b="1" dirty="0">
                <a:solidFill>
                  <a:prstClr val="black"/>
                </a:solidFill>
                <a:latin typeface="Myriad Pro Black" panose="020B0503030403020204" pitchFamily="34" charset="0"/>
                <a:cs typeface="Helvetica" panose="020B0604020202020204" pitchFamily="34" charset="0"/>
              </a:rPr>
              <a:t>Thank you for joining us today!  While waiting for the session to start, check out our upcoming education sessions.</a:t>
            </a:r>
            <a:br>
              <a:rPr lang="en-US" sz="3200" b="1" dirty="0">
                <a:solidFill>
                  <a:prstClr val="black"/>
                </a:solidFill>
                <a:latin typeface="Myriad Pro Black" panose="020B0503030403020204" pitchFamily="34" charset="0"/>
                <a:cs typeface="Helvetica" panose="020B0604020202020204" pitchFamily="34" charset="0"/>
              </a:rPr>
            </a:br>
            <a:endParaRPr lang="en-US" sz="3200" b="1" dirty="0">
              <a:solidFill>
                <a:prstClr val="black"/>
              </a:solidFill>
              <a:latin typeface="Myriad Pro Black" panose="020B0503030403020204" pitchFamily="34" charset="0"/>
              <a:cs typeface="Helvetica" panose="020B0604020202020204" pitchFamily="34" charset="0"/>
            </a:endParaRPr>
          </a:p>
        </p:txBody>
      </p:sp>
      <p:cxnSp>
        <p:nvCxnSpPr>
          <p:cNvPr id="20" name="Straight Connector 19">
            <a:extLst>
              <a:ext uri="{FF2B5EF4-FFF2-40B4-BE49-F238E27FC236}">
                <a16:creationId xmlns:a16="http://schemas.microsoft.com/office/drawing/2014/main" id="{EB3247B7-1E4D-41FE-A43F-AFE72ECB0614}"/>
              </a:ext>
            </a:extLst>
          </p:cNvPr>
          <p:cNvCxnSpPr>
            <a:cxnSpLocks/>
          </p:cNvCxnSpPr>
          <p:nvPr/>
        </p:nvCxnSpPr>
        <p:spPr>
          <a:xfrm flipV="1">
            <a:off x="5946710" y="3966157"/>
            <a:ext cx="3727580" cy="3823"/>
          </a:xfrm>
          <a:prstGeom prst="line">
            <a:avLst/>
          </a:prstGeom>
          <a:ln>
            <a:solidFill>
              <a:srgbClr val="FBAA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86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40FF18-C419-4F29-B99F-59021620B912}"/>
              </a:ext>
            </a:extLst>
          </p:cNvPr>
          <p:cNvPicPr>
            <a:picLocks noChangeAspect="1"/>
          </p:cNvPicPr>
          <p:nvPr/>
        </p:nvPicPr>
        <p:blipFill rotWithShape="1">
          <a:blip r:embed="rId2"/>
          <a:srcRect r="40815" b="22116"/>
          <a:stretch/>
        </p:blipFill>
        <p:spPr>
          <a:xfrm>
            <a:off x="0" y="2795151"/>
            <a:ext cx="4219662" cy="3120778"/>
          </a:xfrm>
          <a:prstGeom prst="rect">
            <a:avLst/>
          </a:prstGeom>
        </p:spPr>
      </p:pic>
      <p:sp>
        <p:nvSpPr>
          <p:cNvPr id="2" name="Title 1">
            <a:extLst>
              <a:ext uri="{FF2B5EF4-FFF2-40B4-BE49-F238E27FC236}">
                <a16:creationId xmlns:a16="http://schemas.microsoft.com/office/drawing/2014/main" id="{E306A12B-E638-4F0A-B410-B785633BF6E2}"/>
              </a:ext>
            </a:extLst>
          </p:cNvPr>
          <p:cNvSpPr>
            <a:spLocks noGrp="1"/>
          </p:cNvSpPr>
          <p:nvPr>
            <p:ph type="title"/>
          </p:nvPr>
        </p:nvSpPr>
        <p:spPr/>
        <p:txBody>
          <a:bodyPr/>
          <a:lstStyle/>
          <a:p>
            <a:r>
              <a:rPr lang="en-US" dirty="0"/>
              <a:t>Get Your Vaccine News Here!</a:t>
            </a:r>
          </a:p>
        </p:txBody>
      </p:sp>
      <p:sp>
        <p:nvSpPr>
          <p:cNvPr id="3" name="Content Placeholder 2">
            <a:extLst>
              <a:ext uri="{FF2B5EF4-FFF2-40B4-BE49-F238E27FC236}">
                <a16:creationId xmlns:a16="http://schemas.microsoft.com/office/drawing/2014/main" id="{DBC5A075-E071-4785-82EA-4084297C2F98}"/>
              </a:ext>
            </a:extLst>
          </p:cNvPr>
          <p:cNvSpPr>
            <a:spLocks noGrp="1"/>
          </p:cNvSpPr>
          <p:nvPr>
            <p:ph idx="1"/>
          </p:nvPr>
        </p:nvSpPr>
        <p:spPr>
          <a:xfrm>
            <a:off x="318782" y="2080470"/>
            <a:ext cx="11873218" cy="4152550"/>
          </a:xfrm>
        </p:spPr>
        <p:txBody>
          <a:bodyPr>
            <a:normAutofit fontScale="62500" lnSpcReduction="20000"/>
          </a:bodyPr>
          <a:lstStyle/>
          <a:p>
            <a:pPr marL="0" indent="0">
              <a:buNone/>
            </a:pPr>
            <a:r>
              <a:rPr lang="en-US" dirty="0"/>
              <a:t>Children as young as first graders may be able to get the coronavirus vaccine by the time school starts in September, presuming trials are successful in those age groups, Dr.  					    		    		    Anthony </a:t>
            </a:r>
            <a:r>
              <a:rPr lang="en-US" dirty="0" err="1"/>
              <a:t>Fauci</a:t>
            </a:r>
            <a:r>
              <a:rPr lang="en-US" dirty="0"/>
              <a:t>, director of the National Institute of Allergy 				                     	    and Infectious Diseases, said.  “We’re in the process of 					    	    starting clinical trials in what we call age de-escalation, where 	          		 	    	    you do a clinical trial with people 16 to 12, then 12to 9, then 9 to 				    	    6,” </a:t>
            </a:r>
            <a:r>
              <a:rPr lang="en-US" dirty="0" err="1"/>
              <a:t>Fauci</a:t>
            </a:r>
            <a:r>
              <a:rPr lang="en-US" dirty="0"/>
              <a:t> said. </a:t>
            </a:r>
          </a:p>
          <a:p>
            <a:pPr marL="0" indent="0">
              <a:buNone/>
            </a:pPr>
            <a:r>
              <a:rPr lang="en-US" dirty="0"/>
              <a:t>				    When asked what was the youngest age group that might be 					    authorized for the vaccine by September, he said, “I would think by the 				    time we get to school opening, we likely will be able to get people who 				    come into the first grade.”</a:t>
            </a:r>
          </a:p>
          <a:p>
            <a:pPr marL="0" indent="0">
              <a:buNone/>
            </a:pPr>
            <a:r>
              <a:rPr lang="en-US" dirty="0"/>
              <a:t>		</a:t>
            </a:r>
          </a:p>
        </p:txBody>
      </p:sp>
      <p:sp>
        <p:nvSpPr>
          <p:cNvPr id="5" name="TextBox 4">
            <a:extLst>
              <a:ext uri="{FF2B5EF4-FFF2-40B4-BE49-F238E27FC236}">
                <a16:creationId xmlns:a16="http://schemas.microsoft.com/office/drawing/2014/main" id="{19292E8B-3BA9-4B29-A886-558A65836F59}"/>
              </a:ext>
            </a:extLst>
          </p:cNvPr>
          <p:cNvSpPr txBox="1"/>
          <p:nvPr/>
        </p:nvSpPr>
        <p:spPr>
          <a:xfrm>
            <a:off x="6174297" y="5687736"/>
            <a:ext cx="5255703" cy="646331"/>
          </a:xfrm>
          <a:prstGeom prst="rect">
            <a:avLst/>
          </a:prstGeom>
          <a:noFill/>
        </p:spPr>
        <p:txBody>
          <a:bodyPr wrap="square" rtlCol="0">
            <a:spAutoFit/>
          </a:bodyPr>
          <a:lstStyle/>
          <a:p>
            <a:r>
              <a:rPr lang="en-US" dirty="0">
                <a:hlinkClick r:id="rId3"/>
              </a:rPr>
              <a:t>https://www.propublica.org/article/fauci-vaccines-kids</a:t>
            </a:r>
            <a:r>
              <a:rPr lang="en-US" dirty="0"/>
              <a:t> </a:t>
            </a:r>
          </a:p>
        </p:txBody>
      </p:sp>
    </p:spTree>
    <p:extLst>
      <p:ext uri="{BB962C8B-B14F-4D97-AF65-F5344CB8AC3E}">
        <p14:creationId xmlns:p14="http://schemas.microsoft.com/office/powerpoint/2010/main" val="874377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8FAB-D7A3-40FB-8035-0D56CE103E91}"/>
              </a:ext>
            </a:extLst>
          </p:cNvPr>
          <p:cNvSpPr>
            <a:spLocks noGrp="1"/>
          </p:cNvSpPr>
          <p:nvPr>
            <p:ph type="title"/>
          </p:nvPr>
        </p:nvSpPr>
        <p:spPr/>
        <p:txBody>
          <a:bodyPr/>
          <a:lstStyle/>
          <a:p>
            <a:r>
              <a:rPr lang="en-US" dirty="0"/>
              <a:t>Vaccinations: Who Might Require Proof?</a:t>
            </a:r>
          </a:p>
        </p:txBody>
      </p:sp>
      <p:sp>
        <p:nvSpPr>
          <p:cNvPr id="3" name="Content Placeholder 2">
            <a:extLst>
              <a:ext uri="{FF2B5EF4-FFF2-40B4-BE49-F238E27FC236}">
                <a16:creationId xmlns:a16="http://schemas.microsoft.com/office/drawing/2014/main" id="{DA5D0859-E5D5-46F3-984A-F3EDFC18F72E}"/>
              </a:ext>
            </a:extLst>
          </p:cNvPr>
          <p:cNvSpPr>
            <a:spLocks noGrp="1"/>
          </p:cNvSpPr>
          <p:nvPr>
            <p:ph idx="1"/>
          </p:nvPr>
        </p:nvSpPr>
        <p:spPr>
          <a:xfrm>
            <a:off x="762000" y="2286000"/>
            <a:ext cx="5877791" cy="3818083"/>
          </a:xfrm>
        </p:spPr>
        <p:txBody>
          <a:bodyPr>
            <a:normAutofit fontScale="92500" lnSpcReduction="20000"/>
          </a:bodyPr>
          <a:lstStyle/>
          <a:p>
            <a:r>
              <a:rPr lang="en-US" dirty="0"/>
              <a:t>Airlines- The logic is to reduce quarantines at destinations</a:t>
            </a:r>
          </a:p>
          <a:p>
            <a:pPr lvl="1"/>
            <a:r>
              <a:rPr lang="en-US" dirty="0"/>
              <a:t>Digital Health Care Pass- Will allow travelers to store test or vaccine info.</a:t>
            </a:r>
          </a:p>
          <a:p>
            <a:pPr lvl="2"/>
            <a:r>
              <a:rPr lang="en-US" dirty="0"/>
              <a:t>IATA- Travel Pass</a:t>
            </a:r>
          </a:p>
          <a:p>
            <a:pPr lvl="2"/>
            <a:r>
              <a:rPr lang="en-US" dirty="0"/>
              <a:t>JetBlue- </a:t>
            </a:r>
            <a:r>
              <a:rPr lang="en-US" dirty="0" err="1"/>
              <a:t>CommonPass</a:t>
            </a:r>
            <a:endParaRPr lang="en-US" dirty="0"/>
          </a:p>
          <a:p>
            <a:pPr marL="457200" lvl="1" indent="0">
              <a:buNone/>
            </a:pPr>
            <a:r>
              <a:rPr lang="en-US" dirty="0"/>
              <a:t>COVID-19 vaccination may not be required to board domestic flights.  This is yet to be determined.</a:t>
            </a:r>
          </a:p>
        </p:txBody>
      </p:sp>
      <p:pic>
        <p:nvPicPr>
          <p:cNvPr id="7" name="Picture 6">
            <a:extLst>
              <a:ext uri="{FF2B5EF4-FFF2-40B4-BE49-F238E27FC236}">
                <a16:creationId xmlns:a16="http://schemas.microsoft.com/office/drawing/2014/main" id="{5E5DC501-B670-4BA0-810B-6CF40FE60FAD}"/>
              </a:ext>
            </a:extLst>
          </p:cNvPr>
          <p:cNvPicPr>
            <a:picLocks noChangeAspect="1"/>
          </p:cNvPicPr>
          <p:nvPr/>
        </p:nvPicPr>
        <p:blipFill>
          <a:blip r:embed="rId2"/>
          <a:stretch>
            <a:fillRect/>
          </a:stretch>
        </p:blipFill>
        <p:spPr>
          <a:xfrm>
            <a:off x="6671154" y="3184128"/>
            <a:ext cx="5520846" cy="3673872"/>
          </a:xfrm>
          <a:prstGeom prst="rect">
            <a:avLst/>
          </a:prstGeom>
        </p:spPr>
      </p:pic>
    </p:spTree>
    <p:extLst>
      <p:ext uri="{BB962C8B-B14F-4D97-AF65-F5344CB8AC3E}">
        <p14:creationId xmlns:p14="http://schemas.microsoft.com/office/powerpoint/2010/main" val="182737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8FAB-D7A3-40FB-8035-0D56CE103E91}"/>
              </a:ext>
            </a:extLst>
          </p:cNvPr>
          <p:cNvSpPr>
            <a:spLocks noGrp="1"/>
          </p:cNvSpPr>
          <p:nvPr>
            <p:ph type="title"/>
          </p:nvPr>
        </p:nvSpPr>
        <p:spPr/>
        <p:txBody>
          <a:bodyPr/>
          <a:lstStyle/>
          <a:p>
            <a:r>
              <a:rPr lang="en-US" dirty="0"/>
              <a:t>Vaccinations: Who Might Require Proof?</a:t>
            </a:r>
          </a:p>
        </p:txBody>
      </p:sp>
      <p:sp>
        <p:nvSpPr>
          <p:cNvPr id="3" name="Content Placeholder 2">
            <a:extLst>
              <a:ext uri="{FF2B5EF4-FFF2-40B4-BE49-F238E27FC236}">
                <a16:creationId xmlns:a16="http://schemas.microsoft.com/office/drawing/2014/main" id="{DA5D0859-E5D5-46F3-984A-F3EDFC18F72E}"/>
              </a:ext>
            </a:extLst>
          </p:cNvPr>
          <p:cNvSpPr>
            <a:spLocks noGrp="1"/>
          </p:cNvSpPr>
          <p:nvPr>
            <p:ph idx="1"/>
          </p:nvPr>
        </p:nvSpPr>
        <p:spPr>
          <a:xfrm>
            <a:off x="762000" y="2286000"/>
            <a:ext cx="5940136" cy="3818083"/>
          </a:xfrm>
        </p:spPr>
        <p:txBody>
          <a:bodyPr>
            <a:normAutofit fontScale="92500" lnSpcReduction="10000"/>
          </a:bodyPr>
          <a:lstStyle/>
          <a:p>
            <a:r>
              <a:rPr lang="en-US" dirty="0"/>
              <a:t>Countries- Probably- And they could all be different.</a:t>
            </a:r>
          </a:p>
          <a:p>
            <a:pPr lvl="1"/>
            <a:r>
              <a:rPr lang="en-US" dirty="0"/>
              <a:t>Australia- Plans to work with airlines.  You will not be able to board a flight to Australia without proof of vaccine.</a:t>
            </a:r>
          </a:p>
          <a:p>
            <a:pPr lvl="1"/>
            <a:r>
              <a:rPr lang="en-US" dirty="0"/>
              <a:t>Israel- “Green Passport” will be provided to vaccinated citizens allowing them to avoid travel restrictions.</a:t>
            </a:r>
          </a:p>
        </p:txBody>
      </p:sp>
      <p:pic>
        <p:nvPicPr>
          <p:cNvPr id="4" name="Picture 3">
            <a:extLst>
              <a:ext uri="{FF2B5EF4-FFF2-40B4-BE49-F238E27FC236}">
                <a16:creationId xmlns:a16="http://schemas.microsoft.com/office/drawing/2014/main" id="{13FC585D-3918-4807-A0ED-2CD93FB24DA6}"/>
              </a:ext>
            </a:extLst>
          </p:cNvPr>
          <p:cNvPicPr>
            <a:picLocks noChangeAspect="1"/>
          </p:cNvPicPr>
          <p:nvPr/>
        </p:nvPicPr>
        <p:blipFill>
          <a:blip r:embed="rId2"/>
          <a:stretch>
            <a:fillRect/>
          </a:stretch>
        </p:blipFill>
        <p:spPr>
          <a:xfrm>
            <a:off x="6785264" y="3821217"/>
            <a:ext cx="5406736" cy="3036783"/>
          </a:xfrm>
          <a:prstGeom prst="rect">
            <a:avLst/>
          </a:prstGeom>
        </p:spPr>
      </p:pic>
      <p:sp>
        <p:nvSpPr>
          <p:cNvPr id="5" name="Speech Bubble: Oval 4">
            <a:extLst>
              <a:ext uri="{FF2B5EF4-FFF2-40B4-BE49-F238E27FC236}">
                <a16:creationId xmlns:a16="http://schemas.microsoft.com/office/drawing/2014/main" id="{9EF110C9-840D-46C4-89FC-CC3A5C1E4483}"/>
              </a:ext>
            </a:extLst>
          </p:cNvPr>
          <p:cNvSpPr/>
          <p:nvPr/>
        </p:nvSpPr>
        <p:spPr>
          <a:xfrm>
            <a:off x="7689273" y="2015836"/>
            <a:ext cx="3522518" cy="1413164"/>
          </a:xfrm>
          <a:prstGeom prst="wedgeEllipseCallou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 </a:t>
            </a:r>
            <a:r>
              <a:rPr lang="en-US" dirty="0" err="1"/>
              <a:t>Fauci</a:t>
            </a:r>
            <a:r>
              <a:rPr lang="en-US" dirty="0"/>
              <a:t>, “Anything is on the table. Anything is possible, of course."</a:t>
            </a:r>
          </a:p>
        </p:txBody>
      </p:sp>
    </p:spTree>
    <p:extLst>
      <p:ext uri="{BB962C8B-B14F-4D97-AF65-F5344CB8AC3E}">
        <p14:creationId xmlns:p14="http://schemas.microsoft.com/office/powerpoint/2010/main" val="421003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8FAB-D7A3-40FB-8035-0D56CE103E91}"/>
              </a:ext>
            </a:extLst>
          </p:cNvPr>
          <p:cNvSpPr>
            <a:spLocks noGrp="1"/>
          </p:cNvSpPr>
          <p:nvPr>
            <p:ph type="title"/>
          </p:nvPr>
        </p:nvSpPr>
        <p:spPr/>
        <p:txBody>
          <a:bodyPr/>
          <a:lstStyle/>
          <a:p>
            <a:r>
              <a:rPr lang="en-US" dirty="0"/>
              <a:t>Vaccinations: Who Might Require Proof?</a:t>
            </a:r>
          </a:p>
        </p:txBody>
      </p:sp>
      <p:sp>
        <p:nvSpPr>
          <p:cNvPr id="3" name="Content Placeholder 2">
            <a:extLst>
              <a:ext uri="{FF2B5EF4-FFF2-40B4-BE49-F238E27FC236}">
                <a16:creationId xmlns:a16="http://schemas.microsoft.com/office/drawing/2014/main" id="{DA5D0859-E5D5-46F3-984A-F3EDFC18F72E}"/>
              </a:ext>
            </a:extLst>
          </p:cNvPr>
          <p:cNvSpPr>
            <a:spLocks noGrp="1"/>
          </p:cNvSpPr>
          <p:nvPr>
            <p:ph idx="1"/>
          </p:nvPr>
        </p:nvSpPr>
        <p:spPr>
          <a:xfrm>
            <a:off x="969817" y="1797628"/>
            <a:ext cx="11042073" cy="696190"/>
          </a:xfrm>
        </p:spPr>
        <p:txBody>
          <a:bodyPr>
            <a:normAutofit/>
          </a:bodyPr>
          <a:lstStyle/>
          <a:p>
            <a:pPr marL="0" indent="0">
              <a:buNone/>
            </a:pPr>
            <a:r>
              <a:rPr lang="en-US" dirty="0"/>
              <a:t>Suppliers- Probably- And they will all be different.</a:t>
            </a:r>
          </a:p>
          <a:p>
            <a:pPr marL="0" indent="0">
              <a:buNone/>
            </a:pPr>
            <a:endParaRPr lang="en-US" dirty="0"/>
          </a:p>
        </p:txBody>
      </p:sp>
      <p:sp>
        <p:nvSpPr>
          <p:cNvPr id="6" name="TextBox 5">
            <a:extLst>
              <a:ext uri="{FF2B5EF4-FFF2-40B4-BE49-F238E27FC236}">
                <a16:creationId xmlns:a16="http://schemas.microsoft.com/office/drawing/2014/main" id="{189CF7E3-35EB-42F5-B9F2-5FC9C0814055}"/>
              </a:ext>
            </a:extLst>
          </p:cNvPr>
          <p:cNvSpPr txBox="1"/>
          <p:nvPr/>
        </p:nvSpPr>
        <p:spPr>
          <a:xfrm>
            <a:off x="1143000" y="2566555"/>
            <a:ext cx="10006445" cy="3693319"/>
          </a:xfrm>
          <a:prstGeom prst="rect">
            <a:avLst/>
          </a:prstGeom>
          <a:noFill/>
        </p:spPr>
        <p:txBody>
          <a:bodyPr wrap="square" rtlCol="0">
            <a:spAutoFit/>
          </a:bodyPr>
          <a:lstStyle/>
          <a:p>
            <a:r>
              <a:rPr lang="en-US" sz="5400" dirty="0"/>
              <a:t>Disney: A Study</a:t>
            </a:r>
          </a:p>
          <a:p>
            <a:endParaRPr lang="en-US" dirty="0"/>
          </a:p>
          <a:p>
            <a:pPr marL="285750" indent="-285750">
              <a:buFont typeface="Arial" panose="020B0604020202020204" pitchFamily="34" charset="0"/>
              <a:buChar char="•"/>
            </a:pPr>
            <a:r>
              <a:rPr lang="en-US" sz="2400" dirty="0"/>
              <a:t>Masks required for everyone 2 and older-  even for vaccinated</a:t>
            </a:r>
          </a:p>
          <a:p>
            <a:pPr marL="285750" indent="-285750">
              <a:buFont typeface="Arial" panose="020B0604020202020204" pitchFamily="34" charset="0"/>
              <a:buChar char="•"/>
            </a:pPr>
            <a:r>
              <a:rPr lang="en-US" sz="2400" dirty="0"/>
              <a:t>Guest temperature check at entry</a:t>
            </a:r>
          </a:p>
          <a:p>
            <a:pPr marL="285750" indent="-285750">
              <a:buFont typeface="Arial" panose="020B0604020202020204" pitchFamily="34" charset="0"/>
              <a:buChar char="•"/>
            </a:pPr>
            <a:r>
              <a:rPr lang="en-US" sz="2400" dirty="0"/>
              <a:t>Social Distancing</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22649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8FAB-D7A3-40FB-8035-0D56CE103E91}"/>
              </a:ext>
            </a:extLst>
          </p:cNvPr>
          <p:cNvSpPr>
            <a:spLocks noGrp="1"/>
          </p:cNvSpPr>
          <p:nvPr>
            <p:ph type="title"/>
          </p:nvPr>
        </p:nvSpPr>
        <p:spPr/>
        <p:txBody>
          <a:bodyPr/>
          <a:lstStyle/>
          <a:p>
            <a:r>
              <a:rPr lang="en-US" dirty="0"/>
              <a:t>Vaccinations: Who Might Require Proof?</a:t>
            </a:r>
          </a:p>
        </p:txBody>
      </p:sp>
      <p:sp>
        <p:nvSpPr>
          <p:cNvPr id="3" name="Content Placeholder 2">
            <a:extLst>
              <a:ext uri="{FF2B5EF4-FFF2-40B4-BE49-F238E27FC236}">
                <a16:creationId xmlns:a16="http://schemas.microsoft.com/office/drawing/2014/main" id="{DA5D0859-E5D5-46F3-984A-F3EDFC18F72E}"/>
              </a:ext>
            </a:extLst>
          </p:cNvPr>
          <p:cNvSpPr>
            <a:spLocks noGrp="1"/>
          </p:cNvSpPr>
          <p:nvPr>
            <p:ph idx="1"/>
          </p:nvPr>
        </p:nvSpPr>
        <p:spPr/>
        <p:txBody>
          <a:bodyPr>
            <a:normAutofit/>
          </a:bodyPr>
          <a:lstStyle/>
          <a:p>
            <a:r>
              <a:rPr lang="en-US" dirty="0"/>
              <a:t>Tour Operators: Yes.  And before you ask, yes you can. We are already seeing some operators move on this:</a:t>
            </a:r>
          </a:p>
          <a:p>
            <a:pPr lvl="1"/>
            <a:r>
              <a:rPr lang="en-US" dirty="0"/>
              <a:t>SAGA</a:t>
            </a:r>
          </a:p>
          <a:p>
            <a:pPr lvl="1"/>
            <a:r>
              <a:rPr lang="en-US" dirty="0"/>
              <a:t>Zephyr</a:t>
            </a:r>
          </a:p>
          <a:p>
            <a:pPr marL="457200" lvl="1" indent="0">
              <a:buNone/>
            </a:pPr>
            <a:r>
              <a:rPr lang="en-US" dirty="0"/>
              <a:t>The Question is…..SHOULD YOU?  And just as Important, what to do if a supplier, or carrier requires vaccination?</a:t>
            </a:r>
          </a:p>
        </p:txBody>
      </p:sp>
    </p:spTree>
    <p:extLst>
      <p:ext uri="{BB962C8B-B14F-4D97-AF65-F5344CB8AC3E}">
        <p14:creationId xmlns:p14="http://schemas.microsoft.com/office/powerpoint/2010/main" val="2835716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8FAB-D7A3-40FB-8035-0D56CE103E91}"/>
              </a:ext>
            </a:extLst>
          </p:cNvPr>
          <p:cNvSpPr>
            <a:spLocks noGrp="1"/>
          </p:cNvSpPr>
          <p:nvPr>
            <p:ph type="title"/>
          </p:nvPr>
        </p:nvSpPr>
        <p:spPr/>
        <p:txBody>
          <a:bodyPr>
            <a:normAutofit fontScale="90000"/>
          </a:bodyPr>
          <a:lstStyle/>
          <a:p>
            <a:r>
              <a:rPr lang="en-US" dirty="0"/>
              <a:t>Vaccinations: Are You Considering Vaccination Requirement?  Things to Consider.</a:t>
            </a:r>
          </a:p>
        </p:txBody>
      </p:sp>
      <p:sp>
        <p:nvSpPr>
          <p:cNvPr id="3" name="Content Placeholder 2">
            <a:extLst>
              <a:ext uri="{FF2B5EF4-FFF2-40B4-BE49-F238E27FC236}">
                <a16:creationId xmlns:a16="http://schemas.microsoft.com/office/drawing/2014/main" id="{DA5D0859-E5D5-46F3-984A-F3EDFC18F72E}"/>
              </a:ext>
            </a:extLst>
          </p:cNvPr>
          <p:cNvSpPr>
            <a:spLocks noGrp="1"/>
          </p:cNvSpPr>
          <p:nvPr>
            <p:ph idx="1"/>
          </p:nvPr>
        </p:nvSpPr>
        <p:spPr>
          <a:xfrm>
            <a:off x="762000" y="2662959"/>
            <a:ext cx="5794664" cy="3818083"/>
          </a:xfrm>
        </p:spPr>
        <p:txBody>
          <a:bodyPr>
            <a:normAutofit fontScale="85000" lnSpcReduction="20000"/>
          </a:bodyPr>
          <a:lstStyle/>
          <a:p>
            <a:r>
              <a:rPr lang="en-US" dirty="0"/>
              <a:t>Who is Vaccinated?</a:t>
            </a:r>
          </a:p>
          <a:p>
            <a:pPr lvl="1"/>
            <a:r>
              <a:rPr lang="en-US" dirty="0"/>
              <a:t>ONLY 35% of states are currently providing vaccinations to Educators.</a:t>
            </a:r>
          </a:p>
          <a:p>
            <a:pPr lvl="1"/>
            <a:r>
              <a:rPr lang="en-US" dirty="0"/>
              <a:t>56% of states have begun to provide vaccines for individuals age 65+</a:t>
            </a:r>
          </a:p>
          <a:p>
            <a:pPr lvl="1"/>
            <a:r>
              <a:rPr lang="en-US" dirty="0"/>
              <a:t>NO States are currently allowing healthy people under 65 to get the vaccine.</a:t>
            </a:r>
          </a:p>
          <a:p>
            <a:pPr lvl="1"/>
            <a:r>
              <a:rPr lang="en-US" dirty="0"/>
              <a:t>So if you are telling adult chaperones and teachers they need to be vaccinated you may run into some trouble.</a:t>
            </a:r>
          </a:p>
          <a:p>
            <a:pPr lvl="1"/>
            <a:endParaRPr lang="en-US" dirty="0"/>
          </a:p>
        </p:txBody>
      </p:sp>
      <p:pic>
        <p:nvPicPr>
          <p:cNvPr id="4" name="Picture 3">
            <a:extLst>
              <a:ext uri="{FF2B5EF4-FFF2-40B4-BE49-F238E27FC236}">
                <a16:creationId xmlns:a16="http://schemas.microsoft.com/office/drawing/2014/main" id="{4A671B12-E4DB-4102-B876-A465A101B910}"/>
              </a:ext>
            </a:extLst>
          </p:cNvPr>
          <p:cNvPicPr>
            <a:picLocks noChangeAspect="1"/>
          </p:cNvPicPr>
          <p:nvPr/>
        </p:nvPicPr>
        <p:blipFill rotWithShape="1">
          <a:blip r:embed="rId2"/>
          <a:srcRect b="7922"/>
          <a:stretch/>
        </p:blipFill>
        <p:spPr>
          <a:xfrm>
            <a:off x="6480699" y="2856703"/>
            <a:ext cx="5711301" cy="4001297"/>
          </a:xfrm>
          <a:prstGeom prst="rect">
            <a:avLst/>
          </a:prstGeom>
        </p:spPr>
      </p:pic>
    </p:spTree>
    <p:extLst>
      <p:ext uri="{BB962C8B-B14F-4D97-AF65-F5344CB8AC3E}">
        <p14:creationId xmlns:p14="http://schemas.microsoft.com/office/powerpoint/2010/main" val="1710391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8FAB-D7A3-40FB-8035-0D56CE103E91}"/>
              </a:ext>
            </a:extLst>
          </p:cNvPr>
          <p:cNvSpPr>
            <a:spLocks noGrp="1"/>
          </p:cNvSpPr>
          <p:nvPr>
            <p:ph type="title"/>
          </p:nvPr>
        </p:nvSpPr>
        <p:spPr/>
        <p:txBody>
          <a:bodyPr>
            <a:normAutofit/>
          </a:bodyPr>
          <a:lstStyle/>
          <a:p>
            <a:r>
              <a:rPr lang="en-US" dirty="0"/>
              <a:t>Tour Operator: Best Practices</a:t>
            </a:r>
          </a:p>
        </p:txBody>
      </p:sp>
      <p:sp>
        <p:nvSpPr>
          <p:cNvPr id="3" name="Content Placeholder 2">
            <a:extLst>
              <a:ext uri="{FF2B5EF4-FFF2-40B4-BE49-F238E27FC236}">
                <a16:creationId xmlns:a16="http://schemas.microsoft.com/office/drawing/2014/main" id="{DA5D0859-E5D5-46F3-984A-F3EDFC18F72E}"/>
              </a:ext>
            </a:extLst>
          </p:cNvPr>
          <p:cNvSpPr>
            <a:spLocks noGrp="1"/>
          </p:cNvSpPr>
          <p:nvPr>
            <p:ph idx="1"/>
          </p:nvPr>
        </p:nvSpPr>
        <p:spPr>
          <a:xfrm>
            <a:off x="762000" y="2112241"/>
            <a:ext cx="10979727" cy="3818083"/>
          </a:xfrm>
        </p:spPr>
        <p:txBody>
          <a:bodyPr>
            <a:normAutofit/>
          </a:bodyPr>
          <a:lstStyle/>
          <a:p>
            <a:pPr lvl="1"/>
            <a:r>
              <a:rPr lang="en-US" dirty="0"/>
              <a:t>Know the rules, regulations and requirements and SHARE them!</a:t>
            </a:r>
          </a:p>
          <a:p>
            <a:pPr lvl="2"/>
            <a:r>
              <a:rPr lang="en-US" dirty="0"/>
              <a:t>This includes destination rules, airline rules, and supplier rules</a:t>
            </a:r>
          </a:p>
          <a:p>
            <a:pPr lvl="2"/>
            <a:r>
              <a:rPr lang="en-US" dirty="0"/>
              <a:t>Travelers should be provided clear and specific instructions and should also be given clear responsibility to ACT. (We will discuss this a bit later)</a:t>
            </a:r>
          </a:p>
          <a:p>
            <a:pPr lvl="1"/>
            <a:r>
              <a:rPr lang="en-US" dirty="0"/>
              <a:t>If a destination or supplier requires adults to be vaccinated you need to plan ahead to determine if the travel is even feasible.</a:t>
            </a:r>
          </a:p>
        </p:txBody>
      </p:sp>
    </p:spTree>
    <p:extLst>
      <p:ext uri="{BB962C8B-B14F-4D97-AF65-F5344CB8AC3E}">
        <p14:creationId xmlns:p14="http://schemas.microsoft.com/office/powerpoint/2010/main" val="3684187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A4F3-58D6-4560-A2D8-E50BA38E23D4}"/>
              </a:ext>
            </a:extLst>
          </p:cNvPr>
          <p:cNvSpPr>
            <a:spLocks noGrp="1"/>
          </p:cNvSpPr>
          <p:nvPr>
            <p:ph type="title"/>
          </p:nvPr>
        </p:nvSpPr>
        <p:spPr/>
        <p:txBody>
          <a:bodyPr/>
          <a:lstStyle/>
          <a:p>
            <a:r>
              <a:rPr lang="en-US" dirty="0"/>
              <a:t>Updating Behavior</a:t>
            </a:r>
          </a:p>
        </p:txBody>
      </p:sp>
      <p:sp>
        <p:nvSpPr>
          <p:cNvPr id="3" name="Text Placeholder 2">
            <a:extLst>
              <a:ext uri="{FF2B5EF4-FFF2-40B4-BE49-F238E27FC236}">
                <a16:creationId xmlns:a16="http://schemas.microsoft.com/office/drawing/2014/main" id="{F3480C78-DA70-49A1-BBB4-B4EE202F0F17}"/>
              </a:ext>
            </a:extLst>
          </p:cNvPr>
          <p:cNvSpPr>
            <a:spLocks noGrp="1"/>
          </p:cNvSpPr>
          <p:nvPr>
            <p:ph type="body" idx="1"/>
          </p:nvPr>
        </p:nvSpPr>
        <p:spPr/>
        <p:txBody>
          <a:bodyPr/>
          <a:lstStyle/>
          <a:p>
            <a:r>
              <a:rPr lang="en-US" dirty="0"/>
              <a:t>Making Changes to Address Travelers Safety Concerns</a:t>
            </a:r>
          </a:p>
        </p:txBody>
      </p:sp>
      <p:pic>
        <p:nvPicPr>
          <p:cNvPr id="4" name="Picture 3">
            <a:extLst>
              <a:ext uri="{FF2B5EF4-FFF2-40B4-BE49-F238E27FC236}">
                <a16:creationId xmlns:a16="http://schemas.microsoft.com/office/drawing/2014/main" id="{61F1CC38-BD0F-4FBD-837F-965FDC881117}"/>
              </a:ext>
            </a:extLst>
          </p:cNvPr>
          <p:cNvPicPr>
            <a:picLocks noChangeAspect="1"/>
          </p:cNvPicPr>
          <p:nvPr/>
        </p:nvPicPr>
        <p:blipFill>
          <a:blip r:embed="rId2"/>
          <a:stretch>
            <a:fillRect/>
          </a:stretch>
        </p:blipFill>
        <p:spPr>
          <a:xfrm>
            <a:off x="2809875" y="476250"/>
            <a:ext cx="9382125" cy="2952750"/>
          </a:xfrm>
          <a:prstGeom prst="rect">
            <a:avLst/>
          </a:prstGeom>
        </p:spPr>
      </p:pic>
    </p:spTree>
    <p:extLst>
      <p:ext uri="{BB962C8B-B14F-4D97-AF65-F5344CB8AC3E}">
        <p14:creationId xmlns:p14="http://schemas.microsoft.com/office/powerpoint/2010/main" val="1974671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4406-C2C0-497F-90CF-6655A7FCEEE5}"/>
              </a:ext>
            </a:extLst>
          </p:cNvPr>
          <p:cNvSpPr>
            <a:spLocks noGrp="1"/>
          </p:cNvSpPr>
          <p:nvPr>
            <p:ph type="title"/>
          </p:nvPr>
        </p:nvSpPr>
        <p:spPr/>
        <p:txBody>
          <a:bodyPr>
            <a:normAutofit/>
          </a:bodyPr>
          <a:lstStyle/>
          <a:p>
            <a:pPr algn="ctr"/>
            <a:r>
              <a:rPr lang="en-US" dirty="0">
                <a:latin typeface="+mn-lt"/>
              </a:rPr>
              <a:t>Updating our Behavior!</a:t>
            </a:r>
          </a:p>
        </p:txBody>
      </p:sp>
      <p:sp>
        <p:nvSpPr>
          <p:cNvPr id="3" name="Content Placeholder 2">
            <a:extLst>
              <a:ext uri="{FF2B5EF4-FFF2-40B4-BE49-F238E27FC236}">
                <a16:creationId xmlns:a16="http://schemas.microsoft.com/office/drawing/2014/main" id="{430FCF09-D286-4689-B78B-4B93AE5F7115}"/>
              </a:ext>
            </a:extLst>
          </p:cNvPr>
          <p:cNvSpPr>
            <a:spLocks noGrp="1"/>
          </p:cNvSpPr>
          <p:nvPr>
            <p:ph idx="1"/>
          </p:nvPr>
        </p:nvSpPr>
        <p:spPr/>
        <p:txBody>
          <a:bodyPr>
            <a:normAutofit fontScale="92500" lnSpcReduction="10000"/>
          </a:bodyPr>
          <a:lstStyle/>
          <a:p>
            <a:pPr marL="0" indent="0">
              <a:buNone/>
            </a:pPr>
            <a:r>
              <a:rPr lang="en-US" dirty="0"/>
              <a:t>Consumers Post </a:t>
            </a:r>
            <a:r>
              <a:rPr lang="en-US" dirty="0" err="1"/>
              <a:t>Covid</a:t>
            </a:r>
            <a:r>
              <a:rPr lang="en-US" dirty="0"/>
              <a:t> will have Expectations:</a:t>
            </a:r>
          </a:p>
          <a:p>
            <a:r>
              <a:rPr lang="en-US" dirty="0"/>
              <a:t>People will want to travel and be with others.  There is a psychological need for this.  The difference will be expectations on the provider.</a:t>
            </a:r>
          </a:p>
          <a:p>
            <a:r>
              <a:rPr lang="en-US" dirty="0"/>
              <a:t>Consumers – “When will it be safe to travel?” and what information will they rely upon?</a:t>
            </a:r>
          </a:p>
          <a:p>
            <a:r>
              <a:rPr lang="en-US" dirty="0"/>
              <a:t>Sources for consumers: CDC, news media, </a:t>
            </a:r>
            <a:r>
              <a:rPr lang="en-US" b="1" dirty="0"/>
              <a:t>travel companies</a:t>
            </a:r>
          </a:p>
        </p:txBody>
      </p:sp>
    </p:spTree>
    <p:extLst>
      <p:ext uri="{BB962C8B-B14F-4D97-AF65-F5344CB8AC3E}">
        <p14:creationId xmlns:p14="http://schemas.microsoft.com/office/powerpoint/2010/main" val="77852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4406-C2C0-497F-90CF-6655A7FCEEE5}"/>
              </a:ext>
            </a:extLst>
          </p:cNvPr>
          <p:cNvSpPr>
            <a:spLocks noGrp="1"/>
          </p:cNvSpPr>
          <p:nvPr>
            <p:ph type="title"/>
          </p:nvPr>
        </p:nvSpPr>
        <p:spPr/>
        <p:txBody>
          <a:bodyPr>
            <a:normAutofit/>
          </a:bodyPr>
          <a:lstStyle/>
          <a:p>
            <a:pPr algn="ctr"/>
            <a:r>
              <a:rPr lang="en-US" dirty="0">
                <a:latin typeface="+mn-lt"/>
              </a:rPr>
              <a:t>Updating our Behavior!</a:t>
            </a:r>
          </a:p>
        </p:txBody>
      </p:sp>
      <p:sp>
        <p:nvSpPr>
          <p:cNvPr id="3" name="Content Placeholder 2">
            <a:extLst>
              <a:ext uri="{FF2B5EF4-FFF2-40B4-BE49-F238E27FC236}">
                <a16:creationId xmlns:a16="http://schemas.microsoft.com/office/drawing/2014/main" id="{430FCF09-D286-4689-B78B-4B93AE5F7115}"/>
              </a:ext>
            </a:extLst>
          </p:cNvPr>
          <p:cNvSpPr>
            <a:spLocks noGrp="1"/>
          </p:cNvSpPr>
          <p:nvPr>
            <p:ph idx="1"/>
          </p:nvPr>
        </p:nvSpPr>
        <p:spPr/>
        <p:txBody>
          <a:bodyPr>
            <a:normAutofit fontScale="92500" lnSpcReduction="10000"/>
          </a:bodyPr>
          <a:lstStyle/>
          <a:p>
            <a:pPr marL="0" indent="0">
              <a:buNone/>
            </a:pPr>
            <a:r>
              <a:rPr lang="en-US" dirty="0"/>
              <a:t>Consumers Post </a:t>
            </a:r>
            <a:r>
              <a:rPr lang="en-US" dirty="0" err="1"/>
              <a:t>Covid</a:t>
            </a:r>
            <a:r>
              <a:rPr lang="en-US" dirty="0"/>
              <a:t> will have Expectations:</a:t>
            </a:r>
          </a:p>
          <a:p>
            <a:r>
              <a:rPr lang="en-US" dirty="0"/>
              <a:t>Providing and Promoting a Healthy, Sanitary Environment for travel:</a:t>
            </a:r>
          </a:p>
          <a:p>
            <a:pPr lvl="1"/>
            <a:r>
              <a:rPr lang="en-US" dirty="0"/>
              <a:t>Hand Sanitizer/ Masks Readily available.</a:t>
            </a:r>
          </a:p>
          <a:p>
            <a:pPr lvl="1"/>
            <a:r>
              <a:rPr lang="en-US" dirty="0"/>
              <a:t>Accommodations/Transport should promote sanitary practices.</a:t>
            </a:r>
          </a:p>
          <a:p>
            <a:pPr lvl="1"/>
            <a:r>
              <a:rPr lang="en-US" dirty="0"/>
              <a:t>Transport should allow for social distancing.</a:t>
            </a:r>
          </a:p>
          <a:p>
            <a:pPr lvl="1"/>
            <a:r>
              <a:rPr lang="en-US" dirty="0"/>
              <a:t>Provide low touch options for check ins/check outs (Promote the In-room Check-out).</a:t>
            </a:r>
          </a:p>
          <a:p>
            <a:pPr lvl="1"/>
            <a:r>
              <a:rPr lang="en-US" dirty="0"/>
              <a:t>Provide for smaller group sizes at lower traffic destinations.</a:t>
            </a:r>
          </a:p>
          <a:p>
            <a:pPr lvl="1"/>
            <a:endParaRPr lang="en-US" dirty="0">
              <a:latin typeface="Arial Rounded MT Bold" panose="020F0704030504030204" pitchFamily="34" charset="0"/>
            </a:endParaRPr>
          </a:p>
          <a:p>
            <a:endParaRPr lang="en-US" dirty="0">
              <a:latin typeface="Arial Rounded MT Bold" panose="020F0704030504030204" pitchFamily="34" charset="0"/>
            </a:endParaRPr>
          </a:p>
        </p:txBody>
      </p:sp>
    </p:spTree>
    <p:extLst>
      <p:ext uri="{BB962C8B-B14F-4D97-AF65-F5344CB8AC3E}">
        <p14:creationId xmlns:p14="http://schemas.microsoft.com/office/powerpoint/2010/main" val="150337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a:extLst>
              <a:ext uri="{FF2B5EF4-FFF2-40B4-BE49-F238E27FC236}">
                <a16:creationId xmlns:a16="http://schemas.microsoft.com/office/drawing/2014/main" id="{C744E4A4-9A62-4B70-9565-64C3DB2BB0FD}"/>
              </a:ext>
            </a:extLst>
          </p:cNvPr>
          <p:cNvPicPr>
            <a:picLocks noChangeAspect="1"/>
          </p:cNvPicPr>
          <p:nvPr/>
        </p:nvPicPr>
        <p:blipFill>
          <a:blip r:embed="rId2">
            <a:extLst>
              <a:ext uri="{28A0092B-C50C-407E-A947-70E740481C1C}">
                <a14:useLocalDpi xmlns:a14="http://schemas.microsoft.com/office/drawing/2010/main" val="0"/>
              </a:ext>
            </a:extLst>
          </a:blip>
          <a:srcRect l="20037" r="20037"/>
          <a:stretch/>
        </p:blipFill>
        <p:spPr>
          <a:xfrm>
            <a:off x="20" y="10"/>
            <a:ext cx="6095980" cy="6857990"/>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
        <p:nvSpPr>
          <p:cNvPr id="11" name="Freeform: Shape 10">
            <a:extLst>
              <a:ext uri="{FF2B5EF4-FFF2-40B4-BE49-F238E27FC236}">
                <a16:creationId xmlns:a16="http://schemas.microsoft.com/office/drawing/2014/main" id="{55F5D1E8-E605-4EFC-8912-6E191F84F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89134">
            <a:off x="2400596" y="454890"/>
            <a:ext cx="3969651" cy="5948221"/>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9E78D419-26B1-4247-B041-5FAA2628C3FC}"/>
              </a:ext>
            </a:extLst>
          </p:cNvPr>
          <p:cNvSpPr>
            <a:spLocks noGrp="1"/>
          </p:cNvSpPr>
          <p:nvPr>
            <p:ph type="ctrTitle"/>
          </p:nvPr>
        </p:nvSpPr>
        <p:spPr>
          <a:xfrm>
            <a:off x="6858000" y="1524000"/>
            <a:ext cx="4572000" cy="2286000"/>
          </a:xfrm>
        </p:spPr>
        <p:txBody>
          <a:bodyPr>
            <a:normAutofit/>
          </a:bodyPr>
          <a:lstStyle/>
          <a:p>
            <a:pPr algn="l"/>
            <a:r>
              <a:rPr lang="en-US" sz="4400" dirty="0"/>
              <a:t>We Will Fly Again Part II</a:t>
            </a:r>
          </a:p>
        </p:txBody>
      </p:sp>
      <p:sp>
        <p:nvSpPr>
          <p:cNvPr id="3" name="Subtitle 2">
            <a:extLst>
              <a:ext uri="{FF2B5EF4-FFF2-40B4-BE49-F238E27FC236}">
                <a16:creationId xmlns:a16="http://schemas.microsoft.com/office/drawing/2014/main" id="{F88F8ECE-DD86-44DA-BD49-F54FD6DCC0C5}"/>
              </a:ext>
            </a:extLst>
          </p:cNvPr>
          <p:cNvSpPr>
            <a:spLocks noGrp="1"/>
          </p:cNvSpPr>
          <p:nvPr>
            <p:ph type="subTitle" idx="1"/>
          </p:nvPr>
        </p:nvSpPr>
        <p:spPr>
          <a:xfrm>
            <a:off x="6858000" y="4571999"/>
            <a:ext cx="4572000" cy="1524000"/>
          </a:xfrm>
        </p:spPr>
        <p:txBody>
          <a:bodyPr>
            <a:normAutofit/>
          </a:bodyPr>
          <a:lstStyle/>
          <a:p>
            <a:pPr algn="l"/>
            <a:r>
              <a:rPr lang="en-US" dirty="0"/>
              <a:t>Legal Update by Jeff Ment</a:t>
            </a:r>
          </a:p>
        </p:txBody>
      </p:sp>
      <p:pic>
        <p:nvPicPr>
          <p:cNvPr id="5" name="Picture 4">
            <a:extLst>
              <a:ext uri="{FF2B5EF4-FFF2-40B4-BE49-F238E27FC236}">
                <a16:creationId xmlns:a16="http://schemas.microsoft.com/office/drawing/2014/main" id="{49637BE2-D767-47D5-8E58-A48EC48B3D51}"/>
              </a:ext>
            </a:extLst>
          </p:cNvPr>
          <p:cNvPicPr>
            <a:picLocks noChangeAspect="1"/>
          </p:cNvPicPr>
          <p:nvPr/>
        </p:nvPicPr>
        <p:blipFill>
          <a:blip r:embed="rId3"/>
          <a:stretch>
            <a:fillRect/>
          </a:stretch>
        </p:blipFill>
        <p:spPr>
          <a:xfrm>
            <a:off x="8702763" y="5915699"/>
            <a:ext cx="3365284" cy="774259"/>
          </a:xfrm>
          <a:prstGeom prst="rect">
            <a:avLst/>
          </a:prstGeom>
        </p:spPr>
      </p:pic>
      <p:pic>
        <p:nvPicPr>
          <p:cNvPr id="6" name="Picture 5">
            <a:extLst>
              <a:ext uri="{FF2B5EF4-FFF2-40B4-BE49-F238E27FC236}">
                <a16:creationId xmlns:a16="http://schemas.microsoft.com/office/drawing/2014/main" id="{D3E879AB-2220-4B0D-B2E9-E039E713272D}"/>
              </a:ext>
            </a:extLst>
          </p:cNvPr>
          <p:cNvPicPr>
            <a:picLocks noChangeAspect="1"/>
          </p:cNvPicPr>
          <p:nvPr/>
        </p:nvPicPr>
        <p:blipFill>
          <a:blip r:embed="rId4"/>
          <a:stretch>
            <a:fillRect/>
          </a:stretch>
        </p:blipFill>
        <p:spPr>
          <a:xfrm>
            <a:off x="7840500" y="5955226"/>
            <a:ext cx="738310" cy="734732"/>
          </a:xfrm>
          <a:prstGeom prst="rect">
            <a:avLst/>
          </a:prstGeom>
        </p:spPr>
      </p:pic>
    </p:spTree>
    <p:extLst>
      <p:ext uri="{BB962C8B-B14F-4D97-AF65-F5344CB8AC3E}">
        <p14:creationId xmlns:p14="http://schemas.microsoft.com/office/powerpoint/2010/main" val="4275184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4406-C2C0-497F-90CF-6655A7FCEEE5}"/>
              </a:ext>
            </a:extLst>
          </p:cNvPr>
          <p:cNvSpPr>
            <a:spLocks noGrp="1"/>
          </p:cNvSpPr>
          <p:nvPr>
            <p:ph type="title"/>
          </p:nvPr>
        </p:nvSpPr>
        <p:spPr/>
        <p:txBody>
          <a:bodyPr>
            <a:normAutofit/>
          </a:bodyPr>
          <a:lstStyle/>
          <a:p>
            <a:pPr algn="ctr"/>
            <a:r>
              <a:rPr lang="en-US" dirty="0">
                <a:latin typeface="+mn-lt"/>
              </a:rPr>
              <a:t>Updating our Behavior!</a:t>
            </a:r>
          </a:p>
        </p:txBody>
      </p:sp>
      <p:sp>
        <p:nvSpPr>
          <p:cNvPr id="3" name="Content Placeholder 2">
            <a:extLst>
              <a:ext uri="{FF2B5EF4-FFF2-40B4-BE49-F238E27FC236}">
                <a16:creationId xmlns:a16="http://schemas.microsoft.com/office/drawing/2014/main" id="{430FCF09-D286-4689-B78B-4B93AE5F7115}"/>
              </a:ext>
            </a:extLst>
          </p:cNvPr>
          <p:cNvSpPr>
            <a:spLocks noGrp="1"/>
          </p:cNvSpPr>
          <p:nvPr>
            <p:ph idx="1"/>
          </p:nvPr>
        </p:nvSpPr>
        <p:spPr/>
        <p:txBody>
          <a:bodyPr>
            <a:normAutofit/>
          </a:bodyPr>
          <a:lstStyle/>
          <a:p>
            <a:pPr marL="0" indent="0">
              <a:buNone/>
            </a:pPr>
            <a:r>
              <a:rPr lang="en-US" dirty="0"/>
              <a:t>Consumers Post </a:t>
            </a:r>
            <a:r>
              <a:rPr lang="en-US" dirty="0" err="1"/>
              <a:t>Covid</a:t>
            </a:r>
            <a:r>
              <a:rPr lang="en-US" dirty="0"/>
              <a:t> will have Expectations:</a:t>
            </a:r>
          </a:p>
          <a:p>
            <a:r>
              <a:rPr lang="en-US" dirty="0"/>
              <a:t>No more Quad Occupancy- negotiate for a better rate on Double Occupancy</a:t>
            </a:r>
          </a:p>
          <a:p>
            <a:r>
              <a:rPr lang="en-US" dirty="0"/>
              <a:t>If you have a performance scheduled you need to make sure that the venue is taking proper precautions.  Find out their plan!</a:t>
            </a:r>
          </a:p>
          <a:p>
            <a:pPr lvl="1"/>
            <a:endParaRPr lang="en-US" dirty="0">
              <a:latin typeface="Arial Rounded MT Bold" panose="020F0704030504030204" pitchFamily="34" charset="0"/>
            </a:endParaRPr>
          </a:p>
          <a:p>
            <a:endParaRPr lang="en-US" dirty="0">
              <a:latin typeface="Arial Rounded MT Bold" panose="020F0704030504030204" pitchFamily="34" charset="0"/>
            </a:endParaRPr>
          </a:p>
        </p:txBody>
      </p:sp>
    </p:spTree>
    <p:extLst>
      <p:ext uri="{BB962C8B-B14F-4D97-AF65-F5344CB8AC3E}">
        <p14:creationId xmlns:p14="http://schemas.microsoft.com/office/powerpoint/2010/main" val="2050974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2B0D1C-8CE2-44CC-9257-DC88B85C33F6}"/>
              </a:ext>
            </a:extLst>
          </p:cNvPr>
          <p:cNvPicPr>
            <a:picLocks noChangeAspect="1"/>
          </p:cNvPicPr>
          <p:nvPr/>
        </p:nvPicPr>
        <p:blipFill>
          <a:blip r:embed="rId2"/>
          <a:stretch>
            <a:fillRect/>
          </a:stretch>
        </p:blipFill>
        <p:spPr>
          <a:xfrm>
            <a:off x="8514826" y="3180826"/>
            <a:ext cx="3677174" cy="3677174"/>
          </a:xfrm>
          <a:prstGeom prst="rect">
            <a:avLst/>
          </a:prstGeom>
        </p:spPr>
      </p:pic>
      <p:sp>
        <p:nvSpPr>
          <p:cNvPr id="2" name="Title 1">
            <a:extLst>
              <a:ext uri="{FF2B5EF4-FFF2-40B4-BE49-F238E27FC236}">
                <a16:creationId xmlns:a16="http://schemas.microsoft.com/office/drawing/2014/main" id="{5F8EA683-3F44-4717-99CB-0112A26683B0}"/>
              </a:ext>
            </a:extLst>
          </p:cNvPr>
          <p:cNvSpPr>
            <a:spLocks noGrp="1"/>
          </p:cNvSpPr>
          <p:nvPr>
            <p:ph type="title"/>
          </p:nvPr>
        </p:nvSpPr>
        <p:spPr/>
        <p:txBody>
          <a:bodyPr/>
          <a:lstStyle/>
          <a:p>
            <a:r>
              <a:rPr lang="en-US" dirty="0"/>
              <a:t>Tour Operators: Doing it Right</a:t>
            </a:r>
          </a:p>
        </p:txBody>
      </p:sp>
      <p:sp>
        <p:nvSpPr>
          <p:cNvPr id="3" name="Content Placeholder 2">
            <a:extLst>
              <a:ext uri="{FF2B5EF4-FFF2-40B4-BE49-F238E27FC236}">
                <a16:creationId xmlns:a16="http://schemas.microsoft.com/office/drawing/2014/main" id="{EE54FFB4-6971-44C4-8B0C-958541C2EC18}"/>
              </a:ext>
            </a:extLst>
          </p:cNvPr>
          <p:cNvSpPr>
            <a:spLocks noGrp="1"/>
          </p:cNvSpPr>
          <p:nvPr>
            <p:ph sz="half" idx="1"/>
          </p:nvPr>
        </p:nvSpPr>
        <p:spPr/>
        <p:txBody>
          <a:bodyPr/>
          <a:lstStyle/>
          <a:p>
            <a:r>
              <a:rPr lang="en-US" dirty="0"/>
              <a:t>Collette- </a:t>
            </a:r>
          </a:p>
          <a:p>
            <a:pPr lvl="1"/>
            <a:r>
              <a:rPr lang="en-US" dirty="0"/>
              <a:t>Offering domestic tours</a:t>
            </a:r>
          </a:p>
          <a:p>
            <a:pPr lvl="1"/>
            <a:r>
              <a:rPr lang="en-US" dirty="0"/>
              <a:t>Regular temperature checks</a:t>
            </a:r>
          </a:p>
          <a:p>
            <a:pPr lvl="1"/>
            <a:r>
              <a:rPr lang="en-US" dirty="0"/>
              <a:t>Stringent Sanitizing </a:t>
            </a:r>
          </a:p>
          <a:p>
            <a:pPr lvl="1"/>
            <a:r>
              <a:rPr lang="en-US" dirty="0"/>
              <a:t>Social distancing- INCLUDING THE BUS.</a:t>
            </a:r>
          </a:p>
          <a:p>
            <a:pPr lvl="1"/>
            <a:r>
              <a:rPr lang="en-US" dirty="0"/>
              <a:t>Mask wearing mandatory</a:t>
            </a:r>
          </a:p>
        </p:txBody>
      </p:sp>
      <p:sp>
        <p:nvSpPr>
          <p:cNvPr id="8" name="TextBox 7">
            <a:extLst>
              <a:ext uri="{FF2B5EF4-FFF2-40B4-BE49-F238E27FC236}">
                <a16:creationId xmlns:a16="http://schemas.microsoft.com/office/drawing/2014/main" id="{7422A6BD-7283-491C-89C5-10EFF3FC57FE}"/>
              </a:ext>
            </a:extLst>
          </p:cNvPr>
          <p:cNvSpPr txBox="1"/>
          <p:nvPr/>
        </p:nvSpPr>
        <p:spPr>
          <a:xfrm>
            <a:off x="7560227" y="2228671"/>
            <a:ext cx="2793186" cy="1200329"/>
          </a:xfrm>
          <a:prstGeom prst="rect">
            <a:avLst/>
          </a:prstGeom>
          <a:noFill/>
        </p:spPr>
        <p:txBody>
          <a:bodyPr wrap="square" rtlCol="0">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Travelers were impressed. “Nobody complained about [the rules]. “ </a:t>
            </a:r>
          </a:p>
        </p:txBody>
      </p:sp>
    </p:spTree>
    <p:extLst>
      <p:ext uri="{BB962C8B-B14F-4D97-AF65-F5344CB8AC3E}">
        <p14:creationId xmlns:p14="http://schemas.microsoft.com/office/powerpoint/2010/main" val="3182317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A683-3F44-4717-99CB-0112A26683B0}"/>
              </a:ext>
            </a:extLst>
          </p:cNvPr>
          <p:cNvSpPr>
            <a:spLocks noGrp="1"/>
          </p:cNvSpPr>
          <p:nvPr>
            <p:ph type="title"/>
          </p:nvPr>
        </p:nvSpPr>
        <p:spPr/>
        <p:txBody>
          <a:bodyPr/>
          <a:lstStyle/>
          <a:p>
            <a:r>
              <a:rPr lang="en-US" dirty="0"/>
              <a:t>Tour Operators: Doing it Right</a:t>
            </a:r>
          </a:p>
        </p:txBody>
      </p:sp>
      <p:sp>
        <p:nvSpPr>
          <p:cNvPr id="3" name="Content Placeholder 2">
            <a:extLst>
              <a:ext uri="{FF2B5EF4-FFF2-40B4-BE49-F238E27FC236}">
                <a16:creationId xmlns:a16="http://schemas.microsoft.com/office/drawing/2014/main" id="{EE54FFB4-6971-44C4-8B0C-958541C2EC18}"/>
              </a:ext>
            </a:extLst>
          </p:cNvPr>
          <p:cNvSpPr>
            <a:spLocks noGrp="1"/>
          </p:cNvSpPr>
          <p:nvPr>
            <p:ph sz="half" idx="1"/>
          </p:nvPr>
        </p:nvSpPr>
        <p:spPr/>
        <p:txBody>
          <a:bodyPr/>
          <a:lstStyle/>
          <a:p>
            <a:r>
              <a:rPr lang="en-US" dirty="0"/>
              <a:t>Classic Journeys</a:t>
            </a:r>
          </a:p>
          <a:p>
            <a:pPr lvl="1"/>
            <a:r>
              <a:rPr lang="en-US" dirty="0"/>
              <a:t>International Travel</a:t>
            </a:r>
          </a:p>
          <a:p>
            <a:pPr lvl="1"/>
            <a:r>
              <a:rPr lang="en-US" dirty="0"/>
              <a:t>Located </a:t>
            </a:r>
            <a:r>
              <a:rPr lang="en-US" dirty="0" err="1"/>
              <a:t>Covid</a:t>
            </a:r>
            <a:r>
              <a:rPr lang="en-US" dirty="0"/>
              <a:t> Testing Centers for guests for pre trip testing</a:t>
            </a:r>
          </a:p>
          <a:p>
            <a:pPr lvl="1"/>
            <a:r>
              <a:rPr lang="en-US" dirty="0"/>
              <a:t>Providing professional testing upon arrival at destinations</a:t>
            </a:r>
          </a:p>
          <a:p>
            <a:pPr marL="457200" lvl="1" indent="0">
              <a:buNone/>
            </a:pPr>
            <a:endParaRPr lang="en-US" dirty="0"/>
          </a:p>
        </p:txBody>
      </p:sp>
      <p:sp>
        <p:nvSpPr>
          <p:cNvPr id="4" name="Speech Bubble: Rectangle 3">
            <a:extLst>
              <a:ext uri="{FF2B5EF4-FFF2-40B4-BE49-F238E27FC236}">
                <a16:creationId xmlns:a16="http://schemas.microsoft.com/office/drawing/2014/main" id="{8029CFA5-68AB-4366-B7FE-4C37AA7B448D}"/>
              </a:ext>
            </a:extLst>
          </p:cNvPr>
          <p:cNvSpPr/>
          <p:nvPr/>
        </p:nvSpPr>
        <p:spPr>
          <a:xfrm>
            <a:off x="6598227" y="2285998"/>
            <a:ext cx="4229100" cy="3044537"/>
          </a:xfrm>
          <a:prstGeom prst="wedge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“It is incumbent on tour operators to help travelers remove hurdles.  These restrictions are in place for a good reason, and we are here to help our clients make sense of it, to make their travel seamless and safe”- Edward Piegza- Founder of Classic Journeys</a:t>
            </a:r>
          </a:p>
        </p:txBody>
      </p:sp>
    </p:spTree>
    <p:extLst>
      <p:ext uri="{BB962C8B-B14F-4D97-AF65-F5344CB8AC3E}">
        <p14:creationId xmlns:p14="http://schemas.microsoft.com/office/powerpoint/2010/main" val="857755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A683-3F44-4717-99CB-0112A26683B0}"/>
              </a:ext>
            </a:extLst>
          </p:cNvPr>
          <p:cNvSpPr>
            <a:spLocks noGrp="1"/>
          </p:cNvSpPr>
          <p:nvPr>
            <p:ph type="title"/>
          </p:nvPr>
        </p:nvSpPr>
        <p:spPr/>
        <p:txBody>
          <a:bodyPr/>
          <a:lstStyle/>
          <a:p>
            <a:r>
              <a:rPr lang="en-US" dirty="0"/>
              <a:t>Tour Operators: Doing it Right</a:t>
            </a:r>
          </a:p>
        </p:txBody>
      </p:sp>
      <p:sp>
        <p:nvSpPr>
          <p:cNvPr id="3" name="Content Placeholder 2">
            <a:extLst>
              <a:ext uri="{FF2B5EF4-FFF2-40B4-BE49-F238E27FC236}">
                <a16:creationId xmlns:a16="http://schemas.microsoft.com/office/drawing/2014/main" id="{EE54FFB4-6971-44C4-8B0C-958541C2EC18}"/>
              </a:ext>
            </a:extLst>
          </p:cNvPr>
          <p:cNvSpPr>
            <a:spLocks noGrp="1"/>
          </p:cNvSpPr>
          <p:nvPr>
            <p:ph sz="half" idx="1"/>
          </p:nvPr>
        </p:nvSpPr>
        <p:spPr/>
        <p:txBody>
          <a:bodyPr/>
          <a:lstStyle/>
          <a:p>
            <a:r>
              <a:rPr lang="en-US" dirty="0"/>
              <a:t>G Adventures</a:t>
            </a:r>
          </a:p>
          <a:p>
            <a:pPr lvl="1"/>
            <a:r>
              <a:rPr lang="en-US" dirty="0"/>
              <a:t>Providing tests for entire group if one guests shows symptoms.</a:t>
            </a:r>
          </a:p>
          <a:p>
            <a:pPr lvl="1"/>
            <a:r>
              <a:rPr lang="en-US" dirty="0"/>
              <a:t>Escorted medical attention</a:t>
            </a:r>
          </a:p>
          <a:p>
            <a:pPr lvl="1"/>
            <a:r>
              <a:rPr lang="en-US" dirty="0"/>
              <a:t>Focus on outdoor venues</a:t>
            </a:r>
          </a:p>
          <a:p>
            <a:pPr marL="457200" lvl="1" indent="0">
              <a:buNone/>
            </a:pPr>
            <a:endParaRPr lang="en-US" dirty="0"/>
          </a:p>
        </p:txBody>
      </p:sp>
      <p:pic>
        <p:nvPicPr>
          <p:cNvPr id="5" name="Picture 4">
            <a:extLst>
              <a:ext uri="{FF2B5EF4-FFF2-40B4-BE49-F238E27FC236}">
                <a16:creationId xmlns:a16="http://schemas.microsoft.com/office/drawing/2014/main" id="{55C62FD2-67F6-4472-8129-6207C257FBAD}"/>
              </a:ext>
            </a:extLst>
          </p:cNvPr>
          <p:cNvPicPr>
            <a:picLocks noChangeAspect="1"/>
          </p:cNvPicPr>
          <p:nvPr/>
        </p:nvPicPr>
        <p:blipFill>
          <a:blip r:embed="rId2"/>
          <a:stretch>
            <a:fillRect/>
          </a:stretch>
        </p:blipFill>
        <p:spPr>
          <a:xfrm>
            <a:off x="5718810" y="2285998"/>
            <a:ext cx="5905500" cy="3324225"/>
          </a:xfrm>
          <a:prstGeom prst="rect">
            <a:avLst/>
          </a:prstGeom>
        </p:spPr>
      </p:pic>
    </p:spTree>
    <p:extLst>
      <p:ext uri="{BB962C8B-B14F-4D97-AF65-F5344CB8AC3E}">
        <p14:creationId xmlns:p14="http://schemas.microsoft.com/office/powerpoint/2010/main" val="2776808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4406-C2C0-497F-90CF-6655A7FCEEE5}"/>
              </a:ext>
            </a:extLst>
          </p:cNvPr>
          <p:cNvSpPr>
            <a:spLocks noGrp="1"/>
          </p:cNvSpPr>
          <p:nvPr>
            <p:ph type="title"/>
          </p:nvPr>
        </p:nvSpPr>
        <p:spPr/>
        <p:txBody>
          <a:bodyPr>
            <a:normAutofit/>
          </a:bodyPr>
          <a:lstStyle/>
          <a:p>
            <a:pPr algn="ctr"/>
            <a:r>
              <a:rPr lang="en-US" dirty="0">
                <a:latin typeface="+mn-lt"/>
              </a:rPr>
              <a:t>What about Liability?</a:t>
            </a:r>
          </a:p>
        </p:txBody>
      </p:sp>
      <p:sp>
        <p:nvSpPr>
          <p:cNvPr id="3" name="Content Placeholder 2">
            <a:extLst>
              <a:ext uri="{FF2B5EF4-FFF2-40B4-BE49-F238E27FC236}">
                <a16:creationId xmlns:a16="http://schemas.microsoft.com/office/drawing/2014/main" id="{430FCF09-D286-4689-B78B-4B93AE5F7115}"/>
              </a:ext>
            </a:extLst>
          </p:cNvPr>
          <p:cNvSpPr>
            <a:spLocks noGrp="1"/>
          </p:cNvSpPr>
          <p:nvPr>
            <p:ph idx="1"/>
          </p:nvPr>
        </p:nvSpPr>
        <p:spPr/>
        <p:txBody>
          <a:bodyPr>
            <a:normAutofit fontScale="85000" lnSpcReduction="10000"/>
          </a:bodyPr>
          <a:lstStyle/>
          <a:p>
            <a:pPr marL="457200" lvl="1" indent="0">
              <a:buNone/>
            </a:pPr>
            <a:r>
              <a:rPr lang="en-US" dirty="0"/>
              <a:t>What should you do about liability due to future guests diagnosed with </a:t>
            </a:r>
            <a:r>
              <a:rPr lang="en-US" dirty="0" err="1"/>
              <a:t>Covid</a:t>
            </a:r>
            <a:r>
              <a:rPr lang="en-US" dirty="0"/>
              <a:t> while on tour or at your accommodation?</a:t>
            </a:r>
          </a:p>
          <a:p>
            <a:pPr lvl="1"/>
            <a:r>
              <a:rPr lang="en-US" dirty="0"/>
              <a:t>Duty to Warn:</a:t>
            </a:r>
          </a:p>
          <a:p>
            <a:pPr lvl="2"/>
            <a:r>
              <a:rPr lang="en-US" dirty="0"/>
              <a:t>All sellers of travel have a duty of care to protect their travelers from unreasonable risk of harm.</a:t>
            </a:r>
          </a:p>
          <a:p>
            <a:pPr lvl="2"/>
            <a:r>
              <a:rPr lang="en-US" dirty="0"/>
              <a:t>For a plaintiff to be successful in a lawsuit, it must be established that a duty of care was owed; the duty of care was breached; and the breach caused a loss of life or harm to the traveler’s quality of life after the trip.</a:t>
            </a:r>
          </a:p>
          <a:p>
            <a:pPr lvl="2"/>
            <a:r>
              <a:rPr lang="en-US" dirty="0"/>
              <a:t>It is incumbent upon travel companies to assess risks associated with an activity, a destination, transportation, and lodging; and warn and protect their travelers from foreseeable risks.</a:t>
            </a:r>
          </a:p>
          <a:p>
            <a:endParaRPr lang="en-US" dirty="0">
              <a:latin typeface="Arial Rounded MT Bold" panose="020F0704030504030204" pitchFamily="34" charset="0"/>
            </a:endParaRPr>
          </a:p>
        </p:txBody>
      </p:sp>
    </p:spTree>
    <p:extLst>
      <p:ext uri="{BB962C8B-B14F-4D97-AF65-F5344CB8AC3E}">
        <p14:creationId xmlns:p14="http://schemas.microsoft.com/office/powerpoint/2010/main" val="161344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A723-6190-4D54-8B5E-69BE27858311}"/>
              </a:ext>
            </a:extLst>
          </p:cNvPr>
          <p:cNvSpPr>
            <a:spLocks noGrp="1"/>
          </p:cNvSpPr>
          <p:nvPr>
            <p:ph type="ctrTitle"/>
          </p:nvPr>
        </p:nvSpPr>
        <p:spPr>
          <a:xfrm>
            <a:off x="762000" y="337350"/>
            <a:ext cx="4333783" cy="3355761"/>
          </a:xfrm>
        </p:spPr>
        <p:txBody>
          <a:bodyPr/>
          <a:lstStyle/>
          <a:p>
            <a:r>
              <a:rPr lang="en-US" dirty="0"/>
              <a:t>Evolving Legal Issues</a:t>
            </a:r>
          </a:p>
        </p:txBody>
      </p:sp>
      <p:sp>
        <p:nvSpPr>
          <p:cNvPr id="3" name="Subtitle 2">
            <a:extLst>
              <a:ext uri="{FF2B5EF4-FFF2-40B4-BE49-F238E27FC236}">
                <a16:creationId xmlns:a16="http://schemas.microsoft.com/office/drawing/2014/main" id="{D1B2DA18-77AB-4AC0-A71E-42DA3AA89614}"/>
              </a:ext>
            </a:extLst>
          </p:cNvPr>
          <p:cNvSpPr>
            <a:spLocks noGrp="1"/>
          </p:cNvSpPr>
          <p:nvPr>
            <p:ph type="subTitle" idx="1"/>
          </p:nvPr>
        </p:nvSpPr>
        <p:spPr>
          <a:xfrm>
            <a:off x="762000" y="4571999"/>
            <a:ext cx="4040819" cy="1056444"/>
          </a:xfrm>
        </p:spPr>
        <p:txBody>
          <a:bodyPr/>
          <a:lstStyle/>
          <a:p>
            <a:r>
              <a:rPr lang="en-US" dirty="0"/>
              <a:t>What we have learned from </a:t>
            </a:r>
            <a:r>
              <a:rPr lang="en-US" dirty="0" err="1"/>
              <a:t>Covid</a:t>
            </a:r>
            <a:r>
              <a:rPr lang="en-US" dirty="0"/>
              <a:t> so far</a:t>
            </a:r>
          </a:p>
        </p:txBody>
      </p:sp>
      <p:pic>
        <p:nvPicPr>
          <p:cNvPr id="6" name="Picture 5">
            <a:extLst>
              <a:ext uri="{FF2B5EF4-FFF2-40B4-BE49-F238E27FC236}">
                <a16:creationId xmlns:a16="http://schemas.microsoft.com/office/drawing/2014/main" id="{D5DFE6F3-E8DE-4E1C-A80B-62D19F964A17}"/>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844752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8C24-1955-4D5B-9852-EF6BED04D8AE}"/>
              </a:ext>
            </a:extLst>
          </p:cNvPr>
          <p:cNvSpPr>
            <a:spLocks noGrp="1"/>
          </p:cNvSpPr>
          <p:nvPr>
            <p:ph type="title"/>
          </p:nvPr>
        </p:nvSpPr>
        <p:spPr/>
        <p:txBody>
          <a:bodyPr/>
          <a:lstStyle/>
          <a:p>
            <a:r>
              <a:rPr lang="en-US" dirty="0"/>
              <a:t>This Year We Learned:</a:t>
            </a:r>
          </a:p>
        </p:txBody>
      </p:sp>
      <p:sp>
        <p:nvSpPr>
          <p:cNvPr id="3" name="Content Placeholder 2">
            <a:extLst>
              <a:ext uri="{FF2B5EF4-FFF2-40B4-BE49-F238E27FC236}">
                <a16:creationId xmlns:a16="http://schemas.microsoft.com/office/drawing/2014/main" id="{8368947B-03B9-401E-A48E-BB6F180CB372}"/>
              </a:ext>
            </a:extLst>
          </p:cNvPr>
          <p:cNvSpPr>
            <a:spLocks noGrp="1"/>
          </p:cNvSpPr>
          <p:nvPr>
            <p:ph sz="half" idx="1"/>
          </p:nvPr>
        </p:nvSpPr>
        <p:spPr>
          <a:xfrm>
            <a:off x="389138" y="2778126"/>
            <a:ext cx="5151119" cy="3810001"/>
          </a:xfrm>
        </p:spPr>
        <p:txBody>
          <a:bodyPr>
            <a:normAutofit fontScale="92500" lnSpcReduction="10000"/>
          </a:bodyPr>
          <a:lstStyle/>
          <a:p>
            <a:r>
              <a:rPr lang="en-US" dirty="0"/>
              <a:t>To Be Transparent</a:t>
            </a:r>
          </a:p>
          <a:p>
            <a:r>
              <a:rPr lang="en-US" dirty="0"/>
              <a:t>To Be Honest</a:t>
            </a:r>
          </a:p>
          <a:p>
            <a:r>
              <a:rPr lang="en-US" dirty="0"/>
              <a:t>To Provide Good Customer Service</a:t>
            </a:r>
          </a:p>
          <a:p>
            <a:pPr marL="0" indent="0">
              <a:buNone/>
            </a:pPr>
            <a:r>
              <a:rPr lang="en-US" dirty="0"/>
              <a:t>Let’s take a look at what happened when things went wrong.</a:t>
            </a:r>
          </a:p>
        </p:txBody>
      </p:sp>
      <p:pic>
        <p:nvPicPr>
          <p:cNvPr id="5" name="Content Placeholder 4">
            <a:extLst>
              <a:ext uri="{FF2B5EF4-FFF2-40B4-BE49-F238E27FC236}">
                <a16:creationId xmlns:a16="http://schemas.microsoft.com/office/drawing/2014/main" id="{0D83571D-E937-4373-8969-74C356F7A4EE}"/>
              </a:ext>
            </a:extLst>
          </p:cNvPr>
          <p:cNvPicPr>
            <a:picLocks noGrp="1" noChangeAspect="1"/>
          </p:cNvPicPr>
          <p:nvPr>
            <p:ph sz="half" idx="2"/>
          </p:nvPr>
        </p:nvPicPr>
        <p:blipFill>
          <a:blip r:embed="rId2"/>
          <a:stretch>
            <a:fillRect/>
          </a:stretch>
        </p:blipFill>
        <p:spPr>
          <a:xfrm>
            <a:off x="5680405" y="2508255"/>
            <a:ext cx="6511595" cy="4349745"/>
          </a:xfrm>
          <a:prstGeom prst="rect">
            <a:avLst/>
          </a:prstGeom>
        </p:spPr>
      </p:pic>
    </p:spTree>
    <p:extLst>
      <p:ext uri="{BB962C8B-B14F-4D97-AF65-F5344CB8AC3E}">
        <p14:creationId xmlns:p14="http://schemas.microsoft.com/office/powerpoint/2010/main" val="698574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E0E3-527B-42DC-8BD2-91BBEC1B040A}"/>
              </a:ext>
            </a:extLst>
          </p:cNvPr>
          <p:cNvSpPr>
            <a:spLocks noGrp="1"/>
          </p:cNvSpPr>
          <p:nvPr>
            <p:ph type="title"/>
          </p:nvPr>
        </p:nvSpPr>
        <p:spPr/>
        <p:txBody>
          <a:bodyPr/>
          <a:lstStyle/>
          <a:p>
            <a:r>
              <a:rPr lang="en-US" dirty="0"/>
              <a:t>Student Music Tour Cancellations Ends in AG Orders to Pay Up</a:t>
            </a:r>
          </a:p>
        </p:txBody>
      </p:sp>
      <p:sp>
        <p:nvSpPr>
          <p:cNvPr id="3" name="Content Placeholder 2">
            <a:extLst>
              <a:ext uri="{FF2B5EF4-FFF2-40B4-BE49-F238E27FC236}">
                <a16:creationId xmlns:a16="http://schemas.microsoft.com/office/drawing/2014/main" id="{7D3D76DB-369B-46EA-AC26-6FB42366B2F4}"/>
              </a:ext>
            </a:extLst>
          </p:cNvPr>
          <p:cNvSpPr>
            <a:spLocks noGrp="1"/>
          </p:cNvSpPr>
          <p:nvPr>
            <p:ph idx="1"/>
          </p:nvPr>
        </p:nvSpPr>
        <p:spPr/>
        <p:txBody>
          <a:bodyPr>
            <a:normAutofit fontScale="77500" lnSpcReduction="20000"/>
          </a:bodyPr>
          <a:lstStyle/>
          <a:p>
            <a:r>
              <a:rPr lang="en-US" dirty="0"/>
              <a:t>TO booked European tour for music students nationwide.  Total tour price was between $6,000 to $9,000.</a:t>
            </a:r>
          </a:p>
          <a:p>
            <a:r>
              <a:rPr lang="en-US" dirty="0"/>
              <a:t>In Washington State, 235 students were booked on tours.</a:t>
            </a:r>
          </a:p>
          <a:p>
            <a:r>
              <a:rPr lang="en-US" dirty="0"/>
              <a:t>Washington State is a Seller of Travel State:</a:t>
            </a:r>
          </a:p>
          <a:p>
            <a:pPr lvl="1"/>
            <a:r>
              <a:rPr lang="en-US" dirty="0"/>
              <a:t>Where a travel agency cancels a consumer’s travel, Washington law allows the travel agency to recoup its losses by charging consumers cancellation penalties </a:t>
            </a:r>
            <a:r>
              <a:rPr lang="en-US" b="1" dirty="0"/>
              <a:t>if the company was appropriately transparent </a:t>
            </a:r>
            <a:r>
              <a:rPr lang="en-US" dirty="0"/>
              <a:t>with</a:t>
            </a:r>
            <a:r>
              <a:rPr lang="en-US" b="1" dirty="0"/>
              <a:t> </a:t>
            </a:r>
            <a:r>
              <a:rPr lang="en-US" dirty="0"/>
              <a:t>the consumer about the potential for those penalties. When the travel agency cancels, the law prohibits travel agencies from charging cancellation penalties greater than those the company incurs from its third-party vendors — such as airlines or hotels.</a:t>
            </a:r>
          </a:p>
        </p:txBody>
      </p:sp>
    </p:spTree>
    <p:extLst>
      <p:ext uri="{BB962C8B-B14F-4D97-AF65-F5344CB8AC3E}">
        <p14:creationId xmlns:p14="http://schemas.microsoft.com/office/powerpoint/2010/main" val="2831469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E0E3-527B-42DC-8BD2-91BBEC1B040A}"/>
              </a:ext>
            </a:extLst>
          </p:cNvPr>
          <p:cNvSpPr>
            <a:spLocks noGrp="1"/>
          </p:cNvSpPr>
          <p:nvPr>
            <p:ph type="title"/>
          </p:nvPr>
        </p:nvSpPr>
        <p:spPr/>
        <p:txBody>
          <a:bodyPr/>
          <a:lstStyle/>
          <a:p>
            <a:r>
              <a:rPr lang="en-US" dirty="0"/>
              <a:t>Student Music Tour Cancellations Ends in AG Orders to Pay Up</a:t>
            </a:r>
          </a:p>
        </p:txBody>
      </p:sp>
      <p:sp>
        <p:nvSpPr>
          <p:cNvPr id="3" name="Content Placeholder 2">
            <a:extLst>
              <a:ext uri="{FF2B5EF4-FFF2-40B4-BE49-F238E27FC236}">
                <a16:creationId xmlns:a16="http://schemas.microsoft.com/office/drawing/2014/main" id="{7D3D76DB-369B-46EA-AC26-6FB42366B2F4}"/>
              </a:ext>
            </a:extLst>
          </p:cNvPr>
          <p:cNvSpPr>
            <a:spLocks noGrp="1"/>
          </p:cNvSpPr>
          <p:nvPr>
            <p:ph idx="1"/>
          </p:nvPr>
        </p:nvSpPr>
        <p:spPr/>
        <p:txBody>
          <a:bodyPr>
            <a:normAutofit fontScale="92500"/>
          </a:bodyPr>
          <a:lstStyle/>
          <a:p>
            <a:r>
              <a:rPr lang="en-US" dirty="0"/>
              <a:t>The TO deceived customers by sending a letter stating they had paid more than $1,900 per student that they could not recoup.</a:t>
            </a:r>
          </a:p>
          <a:p>
            <a:r>
              <a:rPr lang="en-US" dirty="0"/>
              <a:t>The reality was that the TO had recuperated 60% of the total trip cost.</a:t>
            </a:r>
          </a:p>
          <a:p>
            <a:r>
              <a:rPr lang="en-US" dirty="0"/>
              <a:t>The Washington AG received 23 complaints about the TO and launched the investigation.  The AG found that the TO violated the SOT laws and ordered payment to all students totaling $464,000.</a:t>
            </a:r>
          </a:p>
        </p:txBody>
      </p:sp>
    </p:spTree>
    <p:extLst>
      <p:ext uri="{BB962C8B-B14F-4D97-AF65-F5344CB8AC3E}">
        <p14:creationId xmlns:p14="http://schemas.microsoft.com/office/powerpoint/2010/main" val="2875724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E0E3-527B-42DC-8BD2-91BBEC1B040A}"/>
              </a:ext>
            </a:extLst>
          </p:cNvPr>
          <p:cNvSpPr>
            <a:spLocks noGrp="1"/>
          </p:cNvSpPr>
          <p:nvPr>
            <p:ph type="title"/>
          </p:nvPr>
        </p:nvSpPr>
        <p:spPr/>
        <p:txBody>
          <a:bodyPr/>
          <a:lstStyle/>
          <a:p>
            <a:r>
              <a:rPr lang="en-US" dirty="0"/>
              <a:t>Student Music Tour Cancellations Ends in AG Orders to Pay Up</a:t>
            </a:r>
          </a:p>
        </p:txBody>
      </p:sp>
      <p:sp>
        <p:nvSpPr>
          <p:cNvPr id="3" name="Content Placeholder 2">
            <a:extLst>
              <a:ext uri="{FF2B5EF4-FFF2-40B4-BE49-F238E27FC236}">
                <a16:creationId xmlns:a16="http://schemas.microsoft.com/office/drawing/2014/main" id="{7D3D76DB-369B-46EA-AC26-6FB42366B2F4}"/>
              </a:ext>
            </a:extLst>
          </p:cNvPr>
          <p:cNvSpPr>
            <a:spLocks noGrp="1"/>
          </p:cNvSpPr>
          <p:nvPr>
            <p:ph idx="1"/>
          </p:nvPr>
        </p:nvSpPr>
        <p:spPr/>
        <p:txBody>
          <a:bodyPr>
            <a:normAutofit/>
          </a:bodyPr>
          <a:lstStyle/>
          <a:p>
            <a:r>
              <a:rPr lang="en-US" dirty="0"/>
              <a:t>The same complaints reached the Minnesota AG who ordered refunds to 344 students totaling $664,835.   Additionally, the TO is required to communicate its cancellation and refund policies to future travelers. </a:t>
            </a:r>
          </a:p>
        </p:txBody>
      </p:sp>
    </p:spTree>
    <p:extLst>
      <p:ext uri="{BB962C8B-B14F-4D97-AF65-F5344CB8AC3E}">
        <p14:creationId xmlns:p14="http://schemas.microsoft.com/office/powerpoint/2010/main" val="2608386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6A52B-C6EA-450C-8557-50D5ED9E686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390093-034A-4158-90B6-173871B54703}"/>
              </a:ext>
            </a:extLst>
          </p:cNvPr>
          <p:cNvSpPr>
            <a:spLocks noGrp="1"/>
          </p:cNvSpPr>
          <p:nvPr>
            <p:ph type="title"/>
          </p:nvPr>
        </p:nvSpPr>
        <p:spPr/>
        <p:txBody>
          <a:bodyPr/>
          <a:lstStyle/>
          <a:p>
            <a:r>
              <a:rPr lang="en-US" dirty="0"/>
              <a:t>Vaccines and Testing </a:t>
            </a:r>
          </a:p>
        </p:txBody>
      </p:sp>
      <p:sp>
        <p:nvSpPr>
          <p:cNvPr id="3" name="Text Placeholder 2">
            <a:extLst>
              <a:ext uri="{FF2B5EF4-FFF2-40B4-BE49-F238E27FC236}">
                <a16:creationId xmlns:a16="http://schemas.microsoft.com/office/drawing/2014/main" id="{9511E84E-D541-4E06-B8FE-99DB89C9EB14}"/>
              </a:ext>
            </a:extLst>
          </p:cNvPr>
          <p:cNvSpPr>
            <a:spLocks noGrp="1"/>
          </p:cNvSpPr>
          <p:nvPr>
            <p:ph type="body" idx="1"/>
          </p:nvPr>
        </p:nvSpPr>
        <p:spPr/>
        <p:txBody>
          <a:bodyPr/>
          <a:lstStyle/>
          <a:p>
            <a:r>
              <a:rPr lang="en-US" dirty="0"/>
              <a:t>Untangling the Web of Regulations</a:t>
            </a:r>
          </a:p>
        </p:txBody>
      </p:sp>
    </p:spTree>
    <p:extLst>
      <p:ext uri="{BB962C8B-B14F-4D97-AF65-F5344CB8AC3E}">
        <p14:creationId xmlns:p14="http://schemas.microsoft.com/office/powerpoint/2010/main" val="2467305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E0E3-527B-42DC-8BD2-91BBEC1B040A}"/>
              </a:ext>
            </a:extLst>
          </p:cNvPr>
          <p:cNvSpPr>
            <a:spLocks noGrp="1"/>
          </p:cNvSpPr>
          <p:nvPr>
            <p:ph type="title"/>
          </p:nvPr>
        </p:nvSpPr>
        <p:spPr/>
        <p:txBody>
          <a:bodyPr/>
          <a:lstStyle/>
          <a:p>
            <a:r>
              <a:rPr lang="en-US" dirty="0"/>
              <a:t>Student Music Tour Cancellations: PR Nightmare</a:t>
            </a:r>
          </a:p>
        </p:txBody>
      </p:sp>
      <p:sp>
        <p:nvSpPr>
          <p:cNvPr id="3" name="Content Placeholder 2">
            <a:extLst>
              <a:ext uri="{FF2B5EF4-FFF2-40B4-BE49-F238E27FC236}">
                <a16:creationId xmlns:a16="http://schemas.microsoft.com/office/drawing/2014/main" id="{7D3D76DB-369B-46EA-AC26-6FB42366B2F4}"/>
              </a:ext>
            </a:extLst>
          </p:cNvPr>
          <p:cNvSpPr>
            <a:spLocks noGrp="1"/>
          </p:cNvSpPr>
          <p:nvPr>
            <p:ph idx="1"/>
          </p:nvPr>
        </p:nvSpPr>
        <p:spPr/>
        <p:txBody>
          <a:bodyPr>
            <a:normAutofit fontScale="62500" lnSpcReduction="20000"/>
          </a:bodyPr>
          <a:lstStyle/>
          <a:p>
            <a:r>
              <a:rPr lang="en-US" dirty="0"/>
              <a:t>“I can't understand the punitive fees families are being charged through no fault of their own. …Many families are struggling to pay bills and keep their jobs and should not be additionally burdened with over-reaching cancellation fees at this time.”</a:t>
            </a:r>
          </a:p>
          <a:p>
            <a:r>
              <a:rPr lang="en-US" dirty="0"/>
              <a:t>“This review is in response to the prior statement that TO is honest. No, actually it is not honest. If TO was honest, then TO would be showing all of the families who signed up under this snake oil deal the PROOF that it actually lost deposits.”</a:t>
            </a:r>
          </a:p>
          <a:p>
            <a:r>
              <a:rPr lang="en-US" dirty="0"/>
              <a:t>“I am investigating into a possible class action lawsuit against TO for their failure to fully refund consumers whose trips were cancelled due to the COVID-19 Pandemic.”</a:t>
            </a:r>
          </a:p>
          <a:p>
            <a:r>
              <a:rPr lang="en-US" dirty="0"/>
              <a:t>“I understand in these unprecedented times that it is best to cancel, however this company kept $1900 of money and will not give any information about why they are keeping the funds. “</a:t>
            </a:r>
          </a:p>
        </p:txBody>
      </p:sp>
    </p:spTree>
    <p:extLst>
      <p:ext uri="{BB962C8B-B14F-4D97-AF65-F5344CB8AC3E}">
        <p14:creationId xmlns:p14="http://schemas.microsoft.com/office/powerpoint/2010/main" val="220171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E0E3-527B-42DC-8BD2-91BBEC1B040A}"/>
              </a:ext>
            </a:extLst>
          </p:cNvPr>
          <p:cNvSpPr>
            <a:spLocks noGrp="1"/>
          </p:cNvSpPr>
          <p:nvPr>
            <p:ph type="title"/>
          </p:nvPr>
        </p:nvSpPr>
        <p:spPr/>
        <p:txBody>
          <a:bodyPr>
            <a:normAutofit/>
          </a:bodyPr>
          <a:lstStyle/>
          <a:p>
            <a:r>
              <a:rPr lang="en-US" dirty="0"/>
              <a:t>Example Two: TO provides NO refund. </a:t>
            </a:r>
          </a:p>
        </p:txBody>
      </p:sp>
      <p:sp>
        <p:nvSpPr>
          <p:cNvPr id="3" name="Content Placeholder 2">
            <a:extLst>
              <a:ext uri="{FF2B5EF4-FFF2-40B4-BE49-F238E27FC236}">
                <a16:creationId xmlns:a16="http://schemas.microsoft.com/office/drawing/2014/main" id="{7D3D76DB-369B-46EA-AC26-6FB42366B2F4}"/>
              </a:ext>
            </a:extLst>
          </p:cNvPr>
          <p:cNvSpPr>
            <a:spLocks noGrp="1"/>
          </p:cNvSpPr>
          <p:nvPr>
            <p:ph idx="1"/>
          </p:nvPr>
        </p:nvSpPr>
        <p:spPr/>
        <p:txBody>
          <a:bodyPr>
            <a:normAutofit/>
          </a:bodyPr>
          <a:lstStyle/>
          <a:p>
            <a:pPr marL="0" indent="0">
              <a:buNone/>
            </a:pPr>
            <a:r>
              <a:rPr lang="en-US" dirty="0"/>
              <a:t>The video in the next clip furthers the harm that occurs when we are not honest and transparent.</a:t>
            </a:r>
          </a:p>
          <a:p>
            <a:pPr marL="0" indent="0">
              <a:buNone/>
            </a:pPr>
            <a:r>
              <a:rPr lang="en-US" dirty="0"/>
              <a:t>Parents will dig deeper and contact suppliers when we fail to provide answers.</a:t>
            </a:r>
          </a:p>
        </p:txBody>
      </p:sp>
      <p:pic>
        <p:nvPicPr>
          <p:cNvPr id="4" name="Picture 3">
            <a:extLst>
              <a:ext uri="{FF2B5EF4-FFF2-40B4-BE49-F238E27FC236}">
                <a16:creationId xmlns:a16="http://schemas.microsoft.com/office/drawing/2014/main" id="{2B1B9531-EC5B-402D-8FB7-05A83C3ACDA8}"/>
              </a:ext>
            </a:extLst>
          </p:cNvPr>
          <p:cNvPicPr>
            <a:picLocks noChangeAspect="1"/>
          </p:cNvPicPr>
          <p:nvPr/>
        </p:nvPicPr>
        <p:blipFill>
          <a:blip r:embed="rId2"/>
          <a:stretch>
            <a:fillRect/>
          </a:stretch>
        </p:blipFill>
        <p:spPr>
          <a:xfrm>
            <a:off x="5368954" y="4210884"/>
            <a:ext cx="6823046" cy="2653407"/>
          </a:xfrm>
          <a:prstGeom prst="rect">
            <a:avLst/>
          </a:prstGeom>
        </p:spPr>
      </p:pic>
    </p:spTree>
    <p:extLst>
      <p:ext uri="{BB962C8B-B14F-4D97-AF65-F5344CB8AC3E}">
        <p14:creationId xmlns:p14="http://schemas.microsoft.com/office/powerpoint/2010/main" val="3053554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chool sues travel company owner for fraud after trip cancelation amid COVID-19 pandemic">
            <a:hlinkClick r:id="" action="ppaction://media"/>
            <a:extLst>
              <a:ext uri="{FF2B5EF4-FFF2-40B4-BE49-F238E27FC236}">
                <a16:creationId xmlns:a16="http://schemas.microsoft.com/office/drawing/2014/main" id="{7CBAFB0D-0152-426C-A8EE-E41A6EE52138}"/>
              </a:ext>
            </a:extLst>
          </p:cNvPr>
          <p:cNvPicPr>
            <a:picLocks noRot="1" noChangeAspect="1"/>
          </p:cNvPicPr>
          <p:nvPr>
            <a:videoFile r:link="rId1"/>
          </p:nvPr>
        </p:nvPicPr>
        <p:blipFill>
          <a:blip r:embed="rId3"/>
          <a:stretch>
            <a:fillRect/>
          </a:stretch>
        </p:blipFill>
        <p:spPr>
          <a:xfrm>
            <a:off x="0" y="0"/>
            <a:ext cx="12192000" cy="6888479"/>
          </a:xfrm>
          <a:prstGeom prst="rect">
            <a:avLst/>
          </a:prstGeom>
        </p:spPr>
      </p:pic>
    </p:spTree>
    <p:extLst>
      <p:ext uri="{BB962C8B-B14F-4D97-AF65-F5344CB8AC3E}">
        <p14:creationId xmlns:p14="http://schemas.microsoft.com/office/powerpoint/2010/main" val="1877178758"/>
      </p:ext>
    </p:extLst>
  </p:cSld>
  <p:clrMapOvr>
    <a:masterClrMapping/>
  </p:clrMapOvr>
  <mc:AlternateContent xmlns:mc="http://schemas.openxmlformats.org/markup-compatibility/2006" xmlns:p14="http://schemas.microsoft.com/office/powerpoint/2010/main">
    <mc:Choice Requires="p14">
      <p:transition spd="slow" p14:dur="2000" advClick="0" advTm="175000"/>
    </mc:Choice>
    <mc:Fallback xmlns="">
      <p:transition spd="slow" advClick="0" advTm="17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E411-5BAA-4613-BC9F-DF57758D71C7}"/>
              </a:ext>
            </a:extLst>
          </p:cNvPr>
          <p:cNvSpPr>
            <a:spLocks noGrp="1"/>
          </p:cNvSpPr>
          <p:nvPr>
            <p:ph type="title"/>
          </p:nvPr>
        </p:nvSpPr>
        <p:spPr>
          <a:xfrm>
            <a:off x="612558" y="44805"/>
            <a:ext cx="9281603" cy="1506537"/>
          </a:xfrm>
        </p:spPr>
        <p:txBody>
          <a:bodyPr/>
          <a:lstStyle/>
          <a:p>
            <a:r>
              <a:rPr lang="en-US" dirty="0"/>
              <a:t>Risk Management </a:t>
            </a:r>
          </a:p>
        </p:txBody>
      </p:sp>
      <p:pic>
        <p:nvPicPr>
          <p:cNvPr id="7" name="Picture 6">
            <a:extLst>
              <a:ext uri="{FF2B5EF4-FFF2-40B4-BE49-F238E27FC236}">
                <a16:creationId xmlns:a16="http://schemas.microsoft.com/office/drawing/2014/main" id="{32A5282E-560A-4A85-83D3-545C5304680D}"/>
              </a:ext>
            </a:extLst>
          </p:cNvPr>
          <p:cNvPicPr>
            <a:picLocks noChangeAspect="1"/>
          </p:cNvPicPr>
          <p:nvPr/>
        </p:nvPicPr>
        <p:blipFill>
          <a:blip r:embed="rId2"/>
          <a:stretch>
            <a:fillRect/>
          </a:stretch>
        </p:blipFill>
        <p:spPr>
          <a:xfrm>
            <a:off x="589147" y="2192785"/>
            <a:ext cx="9900233" cy="3151574"/>
          </a:xfrm>
          <a:prstGeom prst="rect">
            <a:avLst/>
          </a:prstGeom>
        </p:spPr>
      </p:pic>
    </p:spTree>
    <p:extLst>
      <p:ext uri="{BB962C8B-B14F-4D97-AF65-F5344CB8AC3E}">
        <p14:creationId xmlns:p14="http://schemas.microsoft.com/office/powerpoint/2010/main" val="1141504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4406-C2C0-497F-90CF-6655A7FCEEE5}"/>
              </a:ext>
            </a:extLst>
          </p:cNvPr>
          <p:cNvSpPr>
            <a:spLocks noGrp="1"/>
          </p:cNvSpPr>
          <p:nvPr>
            <p:ph type="title"/>
          </p:nvPr>
        </p:nvSpPr>
        <p:spPr/>
        <p:txBody>
          <a:bodyPr>
            <a:normAutofit/>
          </a:bodyPr>
          <a:lstStyle/>
          <a:p>
            <a:pPr algn="ctr"/>
            <a:r>
              <a:rPr lang="en-US" dirty="0">
                <a:latin typeface="+mn-lt"/>
              </a:rPr>
              <a:t>Risk Management Plan</a:t>
            </a:r>
          </a:p>
        </p:txBody>
      </p:sp>
      <p:sp>
        <p:nvSpPr>
          <p:cNvPr id="3" name="Content Placeholder 2">
            <a:extLst>
              <a:ext uri="{FF2B5EF4-FFF2-40B4-BE49-F238E27FC236}">
                <a16:creationId xmlns:a16="http://schemas.microsoft.com/office/drawing/2014/main" id="{430FCF09-D286-4689-B78B-4B93AE5F7115}"/>
              </a:ext>
            </a:extLst>
          </p:cNvPr>
          <p:cNvSpPr>
            <a:spLocks noGrp="1"/>
          </p:cNvSpPr>
          <p:nvPr>
            <p:ph idx="1"/>
          </p:nvPr>
        </p:nvSpPr>
        <p:spPr/>
        <p:txBody>
          <a:bodyPr>
            <a:normAutofit/>
          </a:bodyPr>
          <a:lstStyle/>
          <a:p>
            <a:r>
              <a:rPr lang="en-US" dirty="0"/>
              <a:t>Update your </a:t>
            </a:r>
            <a:r>
              <a:rPr lang="en-US" dirty="0" err="1"/>
              <a:t>Covid</a:t>
            </a:r>
            <a:r>
              <a:rPr lang="en-US" dirty="0"/>
              <a:t> waiver</a:t>
            </a:r>
          </a:p>
          <a:p>
            <a:r>
              <a:rPr lang="en-US" dirty="0"/>
              <a:t>Clear Cancellation Policy </a:t>
            </a:r>
          </a:p>
          <a:p>
            <a:r>
              <a:rPr lang="en-US" dirty="0"/>
              <a:t>Learn what Travel Protection ultimately protects</a:t>
            </a:r>
          </a:p>
          <a:p>
            <a:r>
              <a:rPr lang="en-US" dirty="0"/>
              <a:t>Develop a Plan for guests who become sick while traveling</a:t>
            </a:r>
          </a:p>
        </p:txBody>
      </p:sp>
    </p:spTree>
    <p:extLst>
      <p:ext uri="{BB962C8B-B14F-4D97-AF65-F5344CB8AC3E}">
        <p14:creationId xmlns:p14="http://schemas.microsoft.com/office/powerpoint/2010/main" val="3595966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B1CA-115F-4802-A41C-E2B72C228DDB}"/>
              </a:ext>
            </a:extLst>
          </p:cNvPr>
          <p:cNvSpPr>
            <a:spLocks noGrp="1"/>
          </p:cNvSpPr>
          <p:nvPr>
            <p:ph type="title"/>
          </p:nvPr>
        </p:nvSpPr>
        <p:spPr/>
        <p:txBody>
          <a:bodyPr/>
          <a:lstStyle/>
          <a:p>
            <a:r>
              <a:rPr lang="en-US" dirty="0" err="1"/>
              <a:t>Covid</a:t>
            </a:r>
            <a:r>
              <a:rPr lang="en-US" dirty="0"/>
              <a:t> Waivers</a:t>
            </a:r>
          </a:p>
        </p:txBody>
      </p:sp>
      <p:sp>
        <p:nvSpPr>
          <p:cNvPr id="3" name="Content Placeholder 2">
            <a:extLst>
              <a:ext uri="{FF2B5EF4-FFF2-40B4-BE49-F238E27FC236}">
                <a16:creationId xmlns:a16="http://schemas.microsoft.com/office/drawing/2014/main" id="{73A9DAC0-D30F-4608-A84B-1011D74A64D4}"/>
              </a:ext>
            </a:extLst>
          </p:cNvPr>
          <p:cNvSpPr>
            <a:spLocks noGrp="1"/>
          </p:cNvSpPr>
          <p:nvPr>
            <p:ph idx="1"/>
          </p:nvPr>
        </p:nvSpPr>
        <p:spPr/>
        <p:txBody>
          <a:bodyPr>
            <a:normAutofit lnSpcReduction="10000"/>
          </a:bodyPr>
          <a:lstStyle/>
          <a:p>
            <a:r>
              <a:rPr lang="en-US" dirty="0"/>
              <a:t>Make sure it is CONSPICUOUS</a:t>
            </a:r>
          </a:p>
          <a:p>
            <a:r>
              <a:rPr lang="en-US" dirty="0"/>
              <a:t>Include NEW Client Responsibilities:</a:t>
            </a:r>
          </a:p>
          <a:p>
            <a:pPr lvl="1"/>
            <a:r>
              <a:rPr lang="en-US" dirty="0"/>
              <a:t>Some locations may require you to have a vaccination or proof of a negative test.  You must  be aware of restrictions and have all appropriate documentation for any stopover destinations.  On return home, there may be additional requirements.  You are responsible for understanding all of these requirements and must not rely on Tour Operator to provide information.</a:t>
            </a:r>
          </a:p>
        </p:txBody>
      </p:sp>
    </p:spTree>
    <p:extLst>
      <p:ext uri="{BB962C8B-B14F-4D97-AF65-F5344CB8AC3E}">
        <p14:creationId xmlns:p14="http://schemas.microsoft.com/office/powerpoint/2010/main" val="2264107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B1CA-115F-4802-A41C-E2B72C228DDB}"/>
              </a:ext>
            </a:extLst>
          </p:cNvPr>
          <p:cNvSpPr>
            <a:spLocks noGrp="1"/>
          </p:cNvSpPr>
          <p:nvPr>
            <p:ph type="title"/>
          </p:nvPr>
        </p:nvSpPr>
        <p:spPr/>
        <p:txBody>
          <a:bodyPr/>
          <a:lstStyle/>
          <a:p>
            <a:r>
              <a:rPr lang="en-US" dirty="0"/>
              <a:t>Destination Waiver</a:t>
            </a:r>
          </a:p>
        </p:txBody>
      </p:sp>
      <p:sp>
        <p:nvSpPr>
          <p:cNvPr id="3" name="Content Placeholder 2">
            <a:extLst>
              <a:ext uri="{FF2B5EF4-FFF2-40B4-BE49-F238E27FC236}">
                <a16:creationId xmlns:a16="http://schemas.microsoft.com/office/drawing/2014/main" id="{73A9DAC0-D30F-4608-A84B-1011D74A64D4}"/>
              </a:ext>
            </a:extLst>
          </p:cNvPr>
          <p:cNvSpPr>
            <a:spLocks noGrp="1"/>
          </p:cNvSpPr>
          <p:nvPr>
            <p:ph idx="1"/>
          </p:nvPr>
        </p:nvSpPr>
        <p:spPr/>
        <p:txBody>
          <a:bodyPr>
            <a:normAutofit fontScale="77500" lnSpcReduction="20000"/>
          </a:bodyPr>
          <a:lstStyle/>
          <a:p>
            <a:pPr marL="0" indent="0">
              <a:buNone/>
            </a:pPr>
            <a:r>
              <a:rPr lang="en-US" dirty="0"/>
              <a:t>“In addition, you should consult with government websites to ensure that you are in compliance with all requirements for admittance into that country as well as understanding local laws that govern travel within a country, such as tracking. You are also responsible for obtaining any testing and providing any paperwork as required by governmental bodies due to COVID-19”</a:t>
            </a:r>
          </a:p>
          <a:p>
            <a:pPr marL="0" indent="0">
              <a:buNone/>
            </a:pPr>
            <a:r>
              <a:rPr lang="en-US" dirty="0"/>
              <a:t>“By offering travel to any destination, we do not represent that travel in such destination is safe or without risk. Should you choose to travel to a country that has been issued a travel warning or advisory, including COVID warnings, we will not be liable for damages or losses that result from travel to such destinations.”</a:t>
            </a:r>
          </a:p>
        </p:txBody>
      </p:sp>
    </p:spTree>
    <p:extLst>
      <p:ext uri="{BB962C8B-B14F-4D97-AF65-F5344CB8AC3E}">
        <p14:creationId xmlns:p14="http://schemas.microsoft.com/office/powerpoint/2010/main" val="740037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B1CA-115F-4802-A41C-E2B72C228DDB}"/>
              </a:ext>
            </a:extLst>
          </p:cNvPr>
          <p:cNvSpPr>
            <a:spLocks noGrp="1"/>
          </p:cNvSpPr>
          <p:nvPr>
            <p:ph type="title"/>
          </p:nvPr>
        </p:nvSpPr>
        <p:spPr/>
        <p:txBody>
          <a:bodyPr/>
          <a:lstStyle/>
          <a:p>
            <a:r>
              <a:rPr lang="en-US" dirty="0"/>
              <a:t>Cancellation Policy</a:t>
            </a:r>
          </a:p>
        </p:txBody>
      </p:sp>
      <p:sp>
        <p:nvSpPr>
          <p:cNvPr id="3" name="Content Placeholder 2">
            <a:extLst>
              <a:ext uri="{FF2B5EF4-FFF2-40B4-BE49-F238E27FC236}">
                <a16:creationId xmlns:a16="http://schemas.microsoft.com/office/drawing/2014/main" id="{73A9DAC0-D30F-4608-A84B-1011D74A64D4}"/>
              </a:ext>
            </a:extLst>
          </p:cNvPr>
          <p:cNvSpPr>
            <a:spLocks noGrp="1"/>
          </p:cNvSpPr>
          <p:nvPr>
            <p:ph idx="1"/>
          </p:nvPr>
        </p:nvSpPr>
        <p:spPr/>
        <p:txBody>
          <a:bodyPr>
            <a:normAutofit/>
          </a:bodyPr>
          <a:lstStyle/>
          <a:p>
            <a:r>
              <a:rPr lang="en-US" dirty="0"/>
              <a:t>Cancellation policies should be transparent</a:t>
            </a:r>
          </a:p>
          <a:p>
            <a:pPr lvl="1"/>
            <a:r>
              <a:rPr lang="en-US" dirty="0"/>
              <a:t>We can no longer afford to hide our obligations to third parties</a:t>
            </a:r>
          </a:p>
          <a:p>
            <a:pPr lvl="1"/>
            <a:r>
              <a:rPr lang="en-US" dirty="0"/>
              <a:t>Advise guests that they are subject to contracts we enter on their behalf with our suppliers</a:t>
            </a:r>
          </a:p>
          <a:p>
            <a:pPr lvl="1"/>
            <a:r>
              <a:rPr lang="en-US" dirty="0"/>
              <a:t>Be prepared to share the cancellation terms of suppliers </a:t>
            </a:r>
          </a:p>
        </p:txBody>
      </p:sp>
    </p:spTree>
    <p:extLst>
      <p:ext uri="{BB962C8B-B14F-4D97-AF65-F5344CB8AC3E}">
        <p14:creationId xmlns:p14="http://schemas.microsoft.com/office/powerpoint/2010/main" val="1703003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CD8FA383-8876-4C15-A14E-10C854A30163}"/>
              </a:ext>
            </a:extLst>
          </p:cNvPr>
          <p:cNvCxnSpPr>
            <a:cxnSpLocks/>
          </p:cNvCxnSpPr>
          <p:nvPr/>
        </p:nvCxnSpPr>
        <p:spPr>
          <a:xfrm>
            <a:off x="2430894" y="3648722"/>
            <a:ext cx="4973083" cy="157399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4100" name="Group 4">
            <a:extLst>
              <a:ext uri="{FF2B5EF4-FFF2-40B4-BE49-F238E27FC236}">
                <a16:creationId xmlns:a16="http://schemas.microsoft.com/office/drawing/2014/main" id="{7AB51EFF-A1B6-4E93-8ED0-5E419C09E794}"/>
              </a:ext>
            </a:extLst>
          </p:cNvPr>
          <p:cNvGrpSpPr>
            <a:grpSpLocks/>
          </p:cNvGrpSpPr>
          <p:nvPr/>
        </p:nvGrpSpPr>
        <p:grpSpPr bwMode="auto">
          <a:xfrm>
            <a:off x="7483799" y="4807722"/>
            <a:ext cx="1657350" cy="1330325"/>
            <a:chOff x="5618163" y="3086100"/>
            <a:chExt cx="1656556" cy="1329531"/>
          </a:xfrm>
        </p:grpSpPr>
        <p:sp>
          <p:nvSpPr>
            <p:cNvPr id="26631" name="Freeform 7">
              <a:extLst>
                <a:ext uri="{FF2B5EF4-FFF2-40B4-BE49-F238E27FC236}">
                  <a16:creationId xmlns:a16="http://schemas.microsoft.com/office/drawing/2014/main" id="{59AEA448-42C4-444A-BA53-AD86D16629E6}"/>
                </a:ext>
              </a:extLst>
            </p:cNvPr>
            <p:cNvSpPr>
              <a:spLocks/>
            </p:cNvSpPr>
            <p:nvPr/>
          </p:nvSpPr>
          <p:spPr bwMode="auto">
            <a:xfrm>
              <a:off x="5618163" y="3086100"/>
              <a:ext cx="1653383" cy="1326358"/>
            </a:xfrm>
            <a:custGeom>
              <a:avLst/>
              <a:gdLst/>
              <a:ahLst/>
              <a:cxnLst>
                <a:cxn ang="0">
                  <a:pos x="0" y="593"/>
                </a:cxn>
                <a:cxn ang="0">
                  <a:pos x="0" y="243"/>
                </a:cxn>
                <a:cxn ang="0">
                  <a:pos x="206" y="243"/>
                </a:cxn>
                <a:cxn ang="0">
                  <a:pos x="206" y="0"/>
                </a:cxn>
                <a:cxn ang="0">
                  <a:pos x="1042" y="0"/>
                </a:cxn>
                <a:cxn ang="0">
                  <a:pos x="1042" y="836"/>
                </a:cxn>
                <a:cxn ang="0">
                  <a:pos x="206" y="836"/>
                </a:cxn>
                <a:cxn ang="0">
                  <a:pos x="206" y="593"/>
                </a:cxn>
                <a:cxn ang="0">
                  <a:pos x="0" y="593"/>
                </a:cxn>
              </a:cxnLst>
              <a:rect l="0" t="0" r="r" b="b"/>
              <a:pathLst>
                <a:path w="1042" h="836">
                  <a:moveTo>
                    <a:pt x="0" y="593"/>
                  </a:moveTo>
                  <a:lnTo>
                    <a:pt x="0" y="243"/>
                  </a:lnTo>
                  <a:lnTo>
                    <a:pt x="206" y="243"/>
                  </a:lnTo>
                  <a:lnTo>
                    <a:pt x="206" y="0"/>
                  </a:lnTo>
                  <a:lnTo>
                    <a:pt x="1042" y="0"/>
                  </a:lnTo>
                  <a:lnTo>
                    <a:pt x="1042" y="836"/>
                  </a:lnTo>
                  <a:lnTo>
                    <a:pt x="206" y="836"/>
                  </a:lnTo>
                  <a:lnTo>
                    <a:pt x="206" y="593"/>
                  </a:lnTo>
                  <a:lnTo>
                    <a:pt x="0" y="593"/>
                  </a:lnTo>
                  <a:close/>
                </a:path>
              </a:pathLst>
            </a:cu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4115" name="Freeform 13">
              <a:extLst>
                <a:ext uri="{FF2B5EF4-FFF2-40B4-BE49-F238E27FC236}">
                  <a16:creationId xmlns:a16="http://schemas.microsoft.com/office/drawing/2014/main" id="{83674AE1-A011-4A07-B686-DDA32823D88F}"/>
                </a:ext>
              </a:extLst>
            </p:cNvPr>
            <p:cNvSpPr>
              <a:spLocks/>
            </p:cNvSpPr>
            <p:nvPr/>
          </p:nvSpPr>
          <p:spPr bwMode="auto">
            <a:xfrm>
              <a:off x="5947569" y="3088481"/>
              <a:ext cx="1327150" cy="1327150"/>
            </a:xfrm>
            <a:custGeom>
              <a:avLst/>
              <a:gdLst>
                <a:gd name="T0" fmla="*/ 836 w 836"/>
                <a:gd name="T1" fmla="*/ 836 h 836"/>
                <a:gd name="T2" fmla="*/ 0 w 836"/>
                <a:gd name="T3" fmla="*/ 836 h 836"/>
                <a:gd name="T4" fmla="*/ 836 w 836"/>
                <a:gd name="T5" fmla="*/ 0 h 836"/>
                <a:gd name="T6" fmla="*/ 836 w 836"/>
                <a:gd name="T7" fmla="*/ 836 h 8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6" h="836">
                  <a:moveTo>
                    <a:pt x="836" y="836"/>
                  </a:moveTo>
                  <a:lnTo>
                    <a:pt x="0" y="836"/>
                  </a:lnTo>
                  <a:lnTo>
                    <a:pt x="836" y="0"/>
                  </a:lnTo>
                  <a:lnTo>
                    <a:pt x="836" y="836"/>
                  </a:lnTo>
                  <a:close/>
                </a:path>
              </a:pathLst>
            </a:custGeom>
            <a:gradFill rotWithShape="1">
              <a:gsLst>
                <a:gs pos="0">
                  <a:srgbClr val="01315D">
                    <a:alpha val="28999"/>
                  </a:srgbClr>
                </a:gs>
                <a:gs pos="100000">
                  <a:srgbClr val="FFFFFF">
                    <a:alpha val="0"/>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101" name="Group 6">
            <a:extLst>
              <a:ext uri="{FF2B5EF4-FFF2-40B4-BE49-F238E27FC236}">
                <a16:creationId xmlns:a16="http://schemas.microsoft.com/office/drawing/2014/main" id="{8C92579A-E236-467E-90FB-B4D6E07D956C}"/>
              </a:ext>
            </a:extLst>
          </p:cNvPr>
          <p:cNvGrpSpPr>
            <a:grpSpLocks/>
          </p:cNvGrpSpPr>
          <p:nvPr/>
        </p:nvGrpSpPr>
        <p:grpSpPr bwMode="auto">
          <a:xfrm>
            <a:off x="4594776" y="4715475"/>
            <a:ext cx="1963105" cy="1866183"/>
            <a:chOff x="3903662" y="4750984"/>
            <a:chExt cx="1332707" cy="1654969"/>
          </a:xfrm>
        </p:grpSpPr>
        <p:sp>
          <p:nvSpPr>
            <p:cNvPr id="26633" name="Freeform 9">
              <a:extLst>
                <a:ext uri="{FF2B5EF4-FFF2-40B4-BE49-F238E27FC236}">
                  <a16:creationId xmlns:a16="http://schemas.microsoft.com/office/drawing/2014/main" id="{42684A54-4272-445A-A50E-1019DB956599}"/>
                </a:ext>
              </a:extLst>
            </p:cNvPr>
            <p:cNvSpPr>
              <a:spLocks/>
            </p:cNvSpPr>
            <p:nvPr/>
          </p:nvSpPr>
          <p:spPr bwMode="auto">
            <a:xfrm>
              <a:off x="3903662" y="4750984"/>
              <a:ext cx="1327948" cy="1653380"/>
            </a:xfrm>
            <a:custGeom>
              <a:avLst/>
              <a:gdLst/>
              <a:ahLst/>
              <a:cxnLst>
                <a:cxn ang="0">
                  <a:pos x="244" y="0"/>
                </a:cxn>
                <a:cxn ang="0">
                  <a:pos x="593" y="0"/>
                </a:cxn>
                <a:cxn ang="0">
                  <a:pos x="593" y="205"/>
                </a:cxn>
                <a:cxn ang="0">
                  <a:pos x="837" y="205"/>
                </a:cxn>
                <a:cxn ang="0">
                  <a:pos x="837" y="1041"/>
                </a:cxn>
                <a:cxn ang="0">
                  <a:pos x="0" y="1041"/>
                </a:cxn>
                <a:cxn ang="0">
                  <a:pos x="0" y="208"/>
                </a:cxn>
                <a:cxn ang="0">
                  <a:pos x="244" y="205"/>
                </a:cxn>
                <a:cxn ang="0">
                  <a:pos x="244" y="0"/>
                </a:cxn>
              </a:cxnLst>
              <a:rect l="0" t="0" r="r" b="b"/>
              <a:pathLst>
                <a:path w="837" h="1041">
                  <a:moveTo>
                    <a:pt x="244" y="0"/>
                  </a:moveTo>
                  <a:lnTo>
                    <a:pt x="593" y="0"/>
                  </a:lnTo>
                  <a:lnTo>
                    <a:pt x="593" y="205"/>
                  </a:lnTo>
                  <a:lnTo>
                    <a:pt x="837" y="205"/>
                  </a:lnTo>
                  <a:lnTo>
                    <a:pt x="837" y="1041"/>
                  </a:lnTo>
                  <a:lnTo>
                    <a:pt x="0" y="1041"/>
                  </a:lnTo>
                  <a:lnTo>
                    <a:pt x="0" y="208"/>
                  </a:lnTo>
                  <a:lnTo>
                    <a:pt x="244" y="205"/>
                  </a:lnTo>
                  <a:lnTo>
                    <a:pt x="244" y="0"/>
                  </a:lnTo>
                  <a:close/>
                </a:path>
              </a:pathLst>
            </a:custGeom>
            <a:solidFill>
              <a:srgbClr val="093667"/>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4113" name="Freeform 14">
              <a:extLst>
                <a:ext uri="{FF2B5EF4-FFF2-40B4-BE49-F238E27FC236}">
                  <a16:creationId xmlns:a16="http://schemas.microsoft.com/office/drawing/2014/main" id="{4725B2F7-2627-4BC3-9580-648414581160}"/>
                </a:ext>
              </a:extLst>
            </p:cNvPr>
            <p:cNvSpPr>
              <a:spLocks/>
            </p:cNvSpPr>
            <p:nvPr/>
          </p:nvSpPr>
          <p:spPr bwMode="auto">
            <a:xfrm>
              <a:off x="3909219" y="5083565"/>
              <a:ext cx="1327150" cy="1322388"/>
            </a:xfrm>
            <a:custGeom>
              <a:avLst/>
              <a:gdLst>
                <a:gd name="T0" fmla="*/ 836 w 836"/>
                <a:gd name="T1" fmla="*/ 833 h 833"/>
                <a:gd name="T2" fmla="*/ 0 w 836"/>
                <a:gd name="T3" fmla="*/ 833 h 833"/>
                <a:gd name="T4" fmla="*/ 836 w 836"/>
                <a:gd name="T5" fmla="*/ 0 h 833"/>
                <a:gd name="T6" fmla="*/ 836 w 836"/>
                <a:gd name="T7" fmla="*/ 833 h 8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6" h="833">
                  <a:moveTo>
                    <a:pt x="836" y="833"/>
                  </a:moveTo>
                  <a:lnTo>
                    <a:pt x="0" y="833"/>
                  </a:lnTo>
                  <a:lnTo>
                    <a:pt x="836" y="0"/>
                  </a:lnTo>
                  <a:lnTo>
                    <a:pt x="836" y="833"/>
                  </a:lnTo>
                  <a:close/>
                </a:path>
              </a:pathLst>
            </a:custGeom>
            <a:gradFill rotWithShape="1">
              <a:gsLst>
                <a:gs pos="0">
                  <a:srgbClr val="000C16">
                    <a:alpha val="34901"/>
                  </a:srgb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102" name="Group 5">
            <a:extLst>
              <a:ext uri="{FF2B5EF4-FFF2-40B4-BE49-F238E27FC236}">
                <a16:creationId xmlns:a16="http://schemas.microsoft.com/office/drawing/2014/main" id="{DF7E2A37-6FE8-427E-8BDE-F9E7588407B6}"/>
              </a:ext>
            </a:extLst>
          </p:cNvPr>
          <p:cNvGrpSpPr>
            <a:grpSpLocks/>
          </p:cNvGrpSpPr>
          <p:nvPr/>
        </p:nvGrpSpPr>
        <p:grpSpPr bwMode="auto">
          <a:xfrm>
            <a:off x="639554" y="1605913"/>
            <a:ext cx="2226091" cy="2260676"/>
            <a:chOff x="1863725" y="3088481"/>
            <a:chExt cx="1654175" cy="1327150"/>
          </a:xfrm>
        </p:grpSpPr>
        <p:sp>
          <p:nvSpPr>
            <p:cNvPr id="26632" name="Freeform 8">
              <a:extLst>
                <a:ext uri="{FF2B5EF4-FFF2-40B4-BE49-F238E27FC236}">
                  <a16:creationId xmlns:a16="http://schemas.microsoft.com/office/drawing/2014/main" id="{3D07E17F-179E-4292-AA57-735595922B8C}"/>
                </a:ext>
              </a:extLst>
            </p:cNvPr>
            <p:cNvSpPr>
              <a:spLocks/>
            </p:cNvSpPr>
            <p:nvPr/>
          </p:nvSpPr>
          <p:spPr bwMode="auto">
            <a:xfrm>
              <a:off x="1863725" y="3090069"/>
              <a:ext cx="1654175" cy="1323975"/>
            </a:xfrm>
            <a:custGeom>
              <a:avLst/>
              <a:gdLst/>
              <a:ahLst/>
              <a:cxnLst>
                <a:cxn ang="0">
                  <a:pos x="1042" y="243"/>
                </a:cxn>
                <a:cxn ang="0">
                  <a:pos x="1042" y="590"/>
                </a:cxn>
                <a:cxn ang="0">
                  <a:pos x="837" y="590"/>
                </a:cxn>
                <a:cxn ang="0">
                  <a:pos x="837" y="833"/>
                </a:cxn>
                <a:cxn ang="0">
                  <a:pos x="0" y="833"/>
                </a:cxn>
                <a:cxn ang="0">
                  <a:pos x="0" y="0"/>
                </a:cxn>
                <a:cxn ang="0">
                  <a:pos x="837" y="0"/>
                </a:cxn>
                <a:cxn ang="0">
                  <a:pos x="837" y="243"/>
                </a:cxn>
                <a:cxn ang="0">
                  <a:pos x="1042" y="243"/>
                </a:cxn>
              </a:cxnLst>
              <a:rect l="0" t="0" r="r" b="b"/>
              <a:pathLst>
                <a:path w="1042" h="833">
                  <a:moveTo>
                    <a:pt x="1042" y="243"/>
                  </a:moveTo>
                  <a:lnTo>
                    <a:pt x="1042" y="590"/>
                  </a:lnTo>
                  <a:lnTo>
                    <a:pt x="837" y="590"/>
                  </a:lnTo>
                  <a:lnTo>
                    <a:pt x="837" y="833"/>
                  </a:lnTo>
                  <a:lnTo>
                    <a:pt x="0" y="833"/>
                  </a:lnTo>
                  <a:lnTo>
                    <a:pt x="0" y="0"/>
                  </a:lnTo>
                  <a:lnTo>
                    <a:pt x="837" y="0"/>
                  </a:lnTo>
                  <a:lnTo>
                    <a:pt x="837" y="243"/>
                  </a:lnTo>
                  <a:lnTo>
                    <a:pt x="1042" y="243"/>
                  </a:lnTo>
                  <a:close/>
                </a:path>
              </a:pathLst>
            </a:cu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400" dirty="0">
                <a:latin typeface="Arial" charset="0"/>
              </a:endParaRPr>
            </a:p>
          </p:txBody>
        </p:sp>
        <p:sp>
          <p:nvSpPr>
            <p:cNvPr id="4111" name="Freeform 15">
              <a:extLst>
                <a:ext uri="{FF2B5EF4-FFF2-40B4-BE49-F238E27FC236}">
                  <a16:creationId xmlns:a16="http://schemas.microsoft.com/office/drawing/2014/main" id="{CBA416D3-2842-43C3-BCCC-87EA707C75F3}"/>
                </a:ext>
              </a:extLst>
            </p:cNvPr>
            <p:cNvSpPr>
              <a:spLocks/>
            </p:cNvSpPr>
            <p:nvPr/>
          </p:nvSpPr>
          <p:spPr bwMode="auto">
            <a:xfrm>
              <a:off x="1866106" y="3088481"/>
              <a:ext cx="1328738" cy="1327150"/>
            </a:xfrm>
            <a:custGeom>
              <a:avLst/>
              <a:gdLst>
                <a:gd name="T0" fmla="*/ 837 w 837"/>
                <a:gd name="T1" fmla="*/ 836 h 836"/>
                <a:gd name="T2" fmla="*/ 0 w 837"/>
                <a:gd name="T3" fmla="*/ 836 h 836"/>
                <a:gd name="T4" fmla="*/ 837 w 837"/>
                <a:gd name="T5" fmla="*/ 0 h 836"/>
                <a:gd name="T6" fmla="*/ 837 w 837"/>
                <a:gd name="T7" fmla="*/ 836 h 8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7" h="836">
                  <a:moveTo>
                    <a:pt x="837" y="836"/>
                  </a:moveTo>
                  <a:lnTo>
                    <a:pt x="0" y="836"/>
                  </a:lnTo>
                  <a:lnTo>
                    <a:pt x="837" y="0"/>
                  </a:lnTo>
                  <a:lnTo>
                    <a:pt x="837" y="836"/>
                  </a:lnTo>
                  <a:close/>
                </a:path>
              </a:pathLst>
            </a:custGeom>
            <a:gradFill rotWithShape="1">
              <a:gsLst>
                <a:gs pos="0">
                  <a:srgbClr val="01315D">
                    <a:alpha val="28999"/>
                  </a:srgbClr>
                </a:gs>
                <a:gs pos="100000">
                  <a:srgbClr val="FFFFFF">
                    <a:alpha val="0"/>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635" name="Rectangle 11">
            <a:extLst>
              <a:ext uri="{FF2B5EF4-FFF2-40B4-BE49-F238E27FC236}">
                <a16:creationId xmlns:a16="http://schemas.microsoft.com/office/drawing/2014/main" id="{FC577AA2-0310-43D3-88EB-02D93D33AA7D}"/>
              </a:ext>
            </a:extLst>
          </p:cNvPr>
          <p:cNvSpPr>
            <a:spLocks noChangeArrowheads="1"/>
          </p:cNvSpPr>
          <p:nvPr/>
        </p:nvSpPr>
        <p:spPr bwMode="auto">
          <a:xfrm>
            <a:off x="3764132" y="1066085"/>
            <a:ext cx="3755254" cy="3104975"/>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dirty="0"/>
          </a:p>
        </p:txBody>
      </p:sp>
      <p:sp>
        <p:nvSpPr>
          <p:cNvPr id="4105" name="Text Placeholder 2">
            <a:extLst>
              <a:ext uri="{FF2B5EF4-FFF2-40B4-BE49-F238E27FC236}">
                <a16:creationId xmlns:a16="http://schemas.microsoft.com/office/drawing/2014/main" id="{32257559-5116-4A05-8B25-0E356BDE14CC}"/>
              </a:ext>
            </a:extLst>
          </p:cNvPr>
          <p:cNvSpPr>
            <a:spLocks noGrp="1"/>
          </p:cNvSpPr>
          <p:nvPr>
            <p:ph type="body" sz="quarter" idx="10"/>
          </p:nvPr>
        </p:nvSpPr>
        <p:spPr>
          <a:xfrm>
            <a:off x="1752600" y="6534150"/>
            <a:ext cx="8731250" cy="211138"/>
          </a:xfrm>
        </p:spPr>
        <p:txBody>
          <a:bodyPr>
            <a:normAutofit fontScale="70000" lnSpcReduction="20000"/>
          </a:bodyPr>
          <a:lstStyle/>
          <a:p>
            <a:pPr eaLnBrk="1" hangingPunct="1"/>
            <a:r>
              <a:rPr lang="en-US" altLang="en-US">
                <a:latin typeface="Arial" panose="020B0604020202020204" pitchFamily="34" charset="0"/>
                <a:cs typeface="Arial" panose="020B0604020202020204" pitchFamily="34" charset="0"/>
              </a:rPr>
              <a:t>NHS-0411-2DA-4N</a:t>
            </a:r>
          </a:p>
        </p:txBody>
      </p:sp>
      <p:sp>
        <p:nvSpPr>
          <p:cNvPr id="27" name="Oval 27">
            <a:extLst>
              <a:ext uri="{FF2B5EF4-FFF2-40B4-BE49-F238E27FC236}">
                <a16:creationId xmlns:a16="http://schemas.microsoft.com/office/drawing/2014/main" id="{46BE043E-A412-40B2-8701-3B7DD445BD29}"/>
              </a:ext>
            </a:extLst>
          </p:cNvPr>
          <p:cNvSpPr>
            <a:spLocks noChangeArrowheads="1"/>
          </p:cNvSpPr>
          <p:nvPr/>
        </p:nvSpPr>
        <p:spPr bwMode="auto">
          <a:xfrm>
            <a:off x="7745472" y="4971848"/>
            <a:ext cx="1331913" cy="830997"/>
          </a:xfrm>
          <a:prstGeom prst="rect">
            <a:avLst/>
          </a:prstGeom>
          <a:noFill/>
          <a:effectLst>
            <a:outerShdw blurRad="38100" dist="25400" dir="5400000" algn="tl" rotWithShape="0">
              <a:srgbClr val="000000">
                <a:alpha val="27000"/>
              </a:srgbClr>
            </a:outerShdw>
          </a:effectLst>
        </p:spPr>
        <p:txBody>
          <a:bodyPr anchor="ctr">
            <a:spAutoFit/>
          </a:bodyPr>
          <a:lstStyle/>
          <a:p>
            <a:pPr algn="ctr">
              <a:defRPr/>
            </a:pPr>
            <a:r>
              <a:rPr lang="en-US" sz="2400" dirty="0">
                <a:solidFill>
                  <a:srgbClr val="FFFFFF"/>
                </a:solidFill>
                <a:latin typeface="Arial"/>
                <a:cs typeface="Arial"/>
              </a:rPr>
              <a:t>Air Carrier</a:t>
            </a:r>
          </a:p>
        </p:txBody>
      </p:sp>
      <p:sp>
        <p:nvSpPr>
          <p:cNvPr id="28" name="Oval 27">
            <a:extLst>
              <a:ext uri="{FF2B5EF4-FFF2-40B4-BE49-F238E27FC236}">
                <a16:creationId xmlns:a16="http://schemas.microsoft.com/office/drawing/2014/main" id="{861164FA-E395-4AA7-B1F4-B61D9A64E3D3}"/>
              </a:ext>
            </a:extLst>
          </p:cNvPr>
          <p:cNvSpPr>
            <a:spLocks noChangeArrowheads="1"/>
          </p:cNvSpPr>
          <p:nvPr/>
        </p:nvSpPr>
        <p:spPr bwMode="auto">
          <a:xfrm>
            <a:off x="900574" y="2422918"/>
            <a:ext cx="1331913" cy="461665"/>
          </a:xfrm>
          <a:prstGeom prst="rect">
            <a:avLst/>
          </a:prstGeom>
          <a:noFill/>
          <a:effectLst>
            <a:outerShdw blurRad="38100" dist="25400" dir="5400000" algn="tl" rotWithShape="0">
              <a:srgbClr val="000000">
                <a:alpha val="27000"/>
              </a:srgbClr>
            </a:outerShdw>
          </a:effectLst>
        </p:spPr>
        <p:txBody>
          <a:bodyPr anchor="ctr">
            <a:spAutoFit/>
          </a:bodyPr>
          <a:lstStyle/>
          <a:p>
            <a:pPr algn="ctr">
              <a:defRPr/>
            </a:pPr>
            <a:r>
              <a:rPr lang="en-US" sz="2400" dirty="0">
                <a:solidFill>
                  <a:srgbClr val="FFFFFF"/>
                </a:solidFill>
                <a:latin typeface="Arial"/>
                <a:cs typeface="Arial"/>
              </a:rPr>
              <a:t>Parents</a:t>
            </a:r>
          </a:p>
        </p:txBody>
      </p:sp>
      <p:sp>
        <p:nvSpPr>
          <p:cNvPr id="29" name="Oval 27">
            <a:extLst>
              <a:ext uri="{FF2B5EF4-FFF2-40B4-BE49-F238E27FC236}">
                <a16:creationId xmlns:a16="http://schemas.microsoft.com/office/drawing/2014/main" id="{D781A5CD-3F86-43FB-B967-924B7C78B20C}"/>
              </a:ext>
            </a:extLst>
          </p:cNvPr>
          <p:cNvSpPr>
            <a:spLocks noChangeArrowheads="1"/>
          </p:cNvSpPr>
          <p:nvPr/>
        </p:nvSpPr>
        <p:spPr bwMode="auto">
          <a:xfrm>
            <a:off x="4595526" y="5634792"/>
            <a:ext cx="1960769" cy="461665"/>
          </a:xfrm>
          <a:prstGeom prst="rect">
            <a:avLst/>
          </a:prstGeom>
          <a:noFill/>
          <a:effectLst>
            <a:outerShdw blurRad="38100" dist="25400" dir="5400000" algn="tl" rotWithShape="0">
              <a:srgbClr val="000000">
                <a:alpha val="27000"/>
              </a:srgbClr>
            </a:outerShdw>
          </a:effectLst>
        </p:spPr>
        <p:txBody>
          <a:bodyPr wrap="square" anchor="ctr">
            <a:spAutoFit/>
          </a:bodyPr>
          <a:lstStyle/>
          <a:p>
            <a:pPr algn="ctr">
              <a:defRPr/>
            </a:pPr>
            <a:r>
              <a:rPr lang="en-US" sz="2400" dirty="0">
                <a:solidFill>
                  <a:srgbClr val="FFFFFF"/>
                </a:solidFill>
                <a:latin typeface="Arial"/>
                <a:cs typeface="Arial"/>
              </a:rPr>
              <a:t>Consolidator</a:t>
            </a:r>
          </a:p>
        </p:txBody>
      </p:sp>
      <p:sp>
        <p:nvSpPr>
          <p:cNvPr id="34" name="Rectangle 33">
            <a:extLst>
              <a:ext uri="{FF2B5EF4-FFF2-40B4-BE49-F238E27FC236}">
                <a16:creationId xmlns:a16="http://schemas.microsoft.com/office/drawing/2014/main" id="{902E905E-0AD0-4838-B49F-5BC68BFCB4D4}"/>
              </a:ext>
            </a:extLst>
          </p:cNvPr>
          <p:cNvSpPr>
            <a:spLocks/>
          </p:cNvSpPr>
          <p:nvPr/>
        </p:nvSpPr>
        <p:spPr bwMode="auto">
          <a:xfrm>
            <a:off x="3725708" y="2376656"/>
            <a:ext cx="3758091" cy="523220"/>
          </a:xfrm>
          <a:prstGeom prst="rect">
            <a:avLst/>
          </a:prstGeom>
          <a:noFill/>
          <a:effectLst>
            <a:outerShdw blurRad="38100" dist="25400" dir="5400000" algn="tl" rotWithShape="0">
              <a:srgbClr val="000000">
                <a:alpha val="27000"/>
              </a:srgbClr>
            </a:outerShdw>
          </a:effectLst>
        </p:spPr>
        <p:txBody>
          <a:bodyPr wrap="square" anchor="ctr">
            <a:spAutoFit/>
          </a:bodyPr>
          <a:lstStyle/>
          <a:p>
            <a:pPr algn="ctr">
              <a:defRPr/>
            </a:pPr>
            <a:r>
              <a:rPr lang="en-US" sz="2800" dirty="0">
                <a:solidFill>
                  <a:schemeClr val="bg1"/>
                </a:solidFill>
                <a:latin typeface="Arial"/>
                <a:cs typeface="Arial"/>
              </a:rPr>
              <a:t>Tour Operator</a:t>
            </a:r>
          </a:p>
        </p:txBody>
      </p:sp>
      <p:sp>
        <p:nvSpPr>
          <p:cNvPr id="2" name="Title 1">
            <a:extLst>
              <a:ext uri="{FF2B5EF4-FFF2-40B4-BE49-F238E27FC236}">
                <a16:creationId xmlns:a16="http://schemas.microsoft.com/office/drawing/2014/main" id="{8F9A7A2F-2E1B-41F7-A3CB-7CBF4A9CF535}"/>
              </a:ext>
            </a:extLst>
          </p:cNvPr>
          <p:cNvSpPr>
            <a:spLocks noGrp="1"/>
          </p:cNvSpPr>
          <p:nvPr>
            <p:ph type="title"/>
          </p:nvPr>
        </p:nvSpPr>
        <p:spPr/>
        <p:txBody>
          <a:bodyPr/>
          <a:lstStyle/>
          <a:p>
            <a:r>
              <a:rPr lang="en-US" dirty="0">
                <a:solidFill>
                  <a:schemeClr val="tx1"/>
                </a:solidFill>
                <a:latin typeface="+mn-lt"/>
              </a:rPr>
              <a:t>Supplier Flow: An Example in the Importance of Transparency</a:t>
            </a:r>
          </a:p>
        </p:txBody>
      </p:sp>
      <p:sp>
        <p:nvSpPr>
          <p:cNvPr id="3" name="Arrow: Left 2">
            <a:extLst>
              <a:ext uri="{FF2B5EF4-FFF2-40B4-BE49-F238E27FC236}">
                <a16:creationId xmlns:a16="http://schemas.microsoft.com/office/drawing/2014/main" id="{79FCAC91-E229-4DE3-9067-83B1001D53EA}"/>
              </a:ext>
            </a:extLst>
          </p:cNvPr>
          <p:cNvSpPr/>
          <p:nvPr/>
        </p:nvSpPr>
        <p:spPr>
          <a:xfrm>
            <a:off x="6515992" y="523925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823BC8-827C-4990-9937-C4A0CEA8BD1B}"/>
              </a:ext>
            </a:extLst>
          </p:cNvPr>
          <p:cNvSpPr txBox="1"/>
          <p:nvPr/>
        </p:nvSpPr>
        <p:spPr>
          <a:xfrm>
            <a:off x="6618470" y="5293158"/>
            <a:ext cx="1134304" cy="369332"/>
          </a:xfrm>
          <a:prstGeom prst="rect">
            <a:avLst/>
          </a:prstGeom>
          <a:noFill/>
        </p:spPr>
        <p:txBody>
          <a:bodyPr wrap="square" rtlCol="0">
            <a:spAutoFit/>
          </a:bodyPr>
          <a:lstStyle/>
          <a:p>
            <a:r>
              <a:rPr lang="en-US" dirty="0"/>
              <a:t>Refund</a:t>
            </a:r>
          </a:p>
        </p:txBody>
      </p:sp>
      <p:sp>
        <p:nvSpPr>
          <p:cNvPr id="5" name="Arrow: Up 4">
            <a:extLst>
              <a:ext uri="{FF2B5EF4-FFF2-40B4-BE49-F238E27FC236}">
                <a16:creationId xmlns:a16="http://schemas.microsoft.com/office/drawing/2014/main" id="{A0C242A1-5CA8-4683-9E6B-021139D1B9C0}"/>
              </a:ext>
            </a:extLst>
          </p:cNvPr>
          <p:cNvSpPr/>
          <p:nvPr/>
        </p:nvSpPr>
        <p:spPr>
          <a:xfrm>
            <a:off x="5219223" y="3429000"/>
            <a:ext cx="647058" cy="12864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104E94-AB36-4719-B7CC-68B7204E2BF3}"/>
              </a:ext>
            </a:extLst>
          </p:cNvPr>
          <p:cNvSpPr txBox="1"/>
          <p:nvPr/>
        </p:nvSpPr>
        <p:spPr>
          <a:xfrm rot="5400000">
            <a:off x="4873899" y="4007273"/>
            <a:ext cx="1397847" cy="369332"/>
          </a:xfrm>
          <a:prstGeom prst="rect">
            <a:avLst/>
          </a:prstGeom>
          <a:noFill/>
        </p:spPr>
        <p:txBody>
          <a:bodyPr wrap="square" rtlCol="0">
            <a:spAutoFit/>
          </a:bodyPr>
          <a:lstStyle/>
          <a:p>
            <a:r>
              <a:rPr lang="en-US" dirty="0"/>
              <a:t>No Refund</a:t>
            </a:r>
          </a:p>
        </p:txBody>
      </p:sp>
      <p:sp>
        <p:nvSpPr>
          <p:cNvPr id="8" name="Arrow: Left 7">
            <a:extLst>
              <a:ext uri="{FF2B5EF4-FFF2-40B4-BE49-F238E27FC236}">
                <a16:creationId xmlns:a16="http://schemas.microsoft.com/office/drawing/2014/main" id="{E3AB6FC1-7A64-4F32-9611-C729AE2764EB}"/>
              </a:ext>
            </a:extLst>
          </p:cNvPr>
          <p:cNvSpPr/>
          <p:nvPr/>
        </p:nvSpPr>
        <p:spPr>
          <a:xfrm>
            <a:off x="2688711" y="2413354"/>
            <a:ext cx="1326804" cy="5232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A5CFF01-AE45-4509-B1CE-4B5E60548FDC}"/>
              </a:ext>
            </a:extLst>
          </p:cNvPr>
          <p:cNvSpPr txBox="1"/>
          <p:nvPr/>
        </p:nvSpPr>
        <p:spPr>
          <a:xfrm>
            <a:off x="2727136" y="2490298"/>
            <a:ext cx="1326803" cy="369332"/>
          </a:xfrm>
          <a:prstGeom prst="rect">
            <a:avLst/>
          </a:prstGeom>
          <a:noFill/>
        </p:spPr>
        <p:txBody>
          <a:bodyPr wrap="square" rtlCol="0">
            <a:spAutoFit/>
          </a:bodyPr>
          <a:lstStyle/>
          <a:p>
            <a:r>
              <a:rPr lang="en-US" dirty="0"/>
              <a:t>No Refund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DA1DF6-0E61-4007-9FC8-E9ADA565A84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368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3D13-A4CB-4393-95D3-0269C60637CF}"/>
              </a:ext>
            </a:extLst>
          </p:cNvPr>
          <p:cNvSpPr>
            <a:spLocks noGrp="1"/>
          </p:cNvSpPr>
          <p:nvPr>
            <p:ph type="title"/>
          </p:nvPr>
        </p:nvSpPr>
        <p:spPr/>
        <p:txBody>
          <a:bodyPr/>
          <a:lstStyle/>
          <a:p>
            <a:r>
              <a:rPr lang="en-US" dirty="0"/>
              <a:t>Rules, Regulations, Responsibility: Who is in charge here???</a:t>
            </a:r>
          </a:p>
        </p:txBody>
      </p:sp>
      <p:sp>
        <p:nvSpPr>
          <p:cNvPr id="3" name="Content Placeholder 2">
            <a:extLst>
              <a:ext uri="{FF2B5EF4-FFF2-40B4-BE49-F238E27FC236}">
                <a16:creationId xmlns:a16="http://schemas.microsoft.com/office/drawing/2014/main" id="{5429EADD-7C8C-4A5C-A39C-5FB64F5D0CB9}"/>
              </a:ext>
            </a:extLst>
          </p:cNvPr>
          <p:cNvSpPr>
            <a:spLocks noGrp="1"/>
          </p:cNvSpPr>
          <p:nvPr>
            <p:ph sz="half" idx="1"/>
          </p:nvPr>
        </p:nvSpPr>
        <p:spPr>
          <a:xfrm>
            <a:off x="273628" y="3231573"/>
            <a:ext cx="5151119" cy="3810001"/>
          </a:xfrm>
        </p:spPr>
        <p:txBody>
          <a:bodyPr/>
          <a:lstStyle/>
          <a:p>
            <a:r>
              <a:rPr lang="en-US" dirty="0"/>
              <a:t>With all of the new rules and regulations it is difficult to nail down who is in charge.  Let’s review.</a:t>
            </a:r>
          </a:p>
        </p:txBody>
      </p:sp>
      <p:pic>
        <p:nvPicPr>
          <p:cNvPr id="8" name="Content Placeholder 7">
            <a:extLst>
              <a:ext uri="{FF2B5EF4-FFF2-40B4-BE49-F238E27FC236}">
                <a16:creationId xmlns:a16="http://schemas.microsoft.com/office/drawing/2014/main" id="{F2B969A1-24C4-4F7C-A973-6B0AB239DBFF}"/>
              </a:ext>
            </a:extLst>
          </p:cNvPr>
          <p:cNvPicPr>
            <a:picLocks noGrp="1" noChangeAspect="1"/>
          </p:cNvPicPr>
          <p:nvPr>
            <p:ph sz="half" idx="2"/>
          </p:nvPr>
        </p:nvPicPr>
        <p:blipFill>
          <a:blip r:embed="rId2"/>
          <a:stretch>
            <a:fillRect/>
          </a:stretch>
        </p:blipFill>
        <p:spPr>
          <a:xfrm>
            <a:off x="5680773" y="3190009"/>
            <a:ext cx="6511227" cy="3667991"/>
          </a:xfrm>
          <a:prstGeom prst="rect">
            <a:avLst/>
          </a:prstGeom>
        </p:spPr>
      </p:pic>
    </p:spTree>
    <p:extLst>
      <p:ext uri="{BB962C8B-B14F-4D97-AF65-F5344CB8AC3E}">
        <p14:creationId xmlns:p14="http://schemas.microsoft.com/office/powerpoint/2010/main" val="3639945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B1CA-115F-4802-A41C-E2B72C228DDB}"/>
              </a:ext>
            </a:extLst>
          </p:cNvPr>
          <p:cNvSpPr>
            <a:spLocks noGrp="1"/>
          </p:cNvSpPr>
          <p:nvPr>
            <p:ph type="title"/>
          </p:nvPr>
        </p:nvSpPr>
        <p:spPr/>
        <p:txBody>
          <a:bodyPr/>
          <a:lstStyle/>
          <a:p>
            <a:r>
              <a:rPr lang="en-US" dirty="0"/>
              <a:t>Understanding Insurance</a:t>
            </a:r>
          </a:p>
        </p:txBody>
      </p:sp>
      <p:sp>
        <p:nvSpPr>
          <p:cNvPr id="3" name="Content Placeholder 2">
            <a:extLst>
              <a:ext uri="{FF2B5EF4-FFF2-40B4-BE49-F238E27FC236}">
                <a16:creationId xmlns:a16="http://schemas.microsoft.com/office/drawing/2014/main" id="{73A9DAC0-D30F-4608-A84B-1011D74A64D4}"/>
              </a:ext>
            </a:extLst>
          </p:cNvPr>
          <p:cNvSpPr>
            <a:spLocks noGrp="1"/>
          </p:cNvSpPr>
          <p:nvPr>
            <p:ph idx="1"/>
          </p:nvPr>
        </p:nvSpPr>
        <p:spPr/>
        <p:txBody>
          <a:bodyPr>
            <a:normAutofit/>
          </a:bodyPr>
          <a:lstStyle/>
          <a:p>
            <a:pPr marL="0" indent="0">
              <a:buNone/>
            </a:pPr>
            <a:r>
              <a:rPr lang="en-US" dirty="0"/>
              <a:t>In preparing this section we spoke to our friends in the insurance industry.  They offered some valuable insights into the changing landscape in the travel insurance arena.  One very interesting point they made was that their goal is to “Help organizations manage travel risk.”  Remember that your insurance company should be a partner and should offer honest advice.</a:t>
            </a:r>
          </a:p>
        </p:txBody>
      </p:sp>
    </p:spTree>
    <p:extLst>
      <p:ext uri="{BB962C8B-B14F-4D97-AF65-F5344CB8AC3E}">
        <p14:creationId xmlns:p14="http://schemas.microsoft.com/office/powerpoint/2010/main" val="66258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D38F-5EE9-4799-92C4-C1EEF4687932}"/>
              </a:ext>
            </a:extLst>
          </p:cNvPr>
          <p:cNvSpPr>
            <a:spLocks noGrp="1"/>
          </p:cNvSpPr>
          <p:nvPr>
            <p:ph type="title"/>
          </p:nvPr>
        </p:nvSpPr>
        <p:spPr>
          <a:xfrm>
            <a:off x="699856" y="83887"/>
            <a:ext cx="10668000" cy="1524000"/>
          </a:xfrm>
        </p:spPr>
        <p:txBody>
          <a:bodyPr/>
          <a:lstStyle/>
          <a:p>
            <a:r>
              <a:rPr lang="en-US" dirty="0"/>
              <a:t>Government Regulation and Group Policies</a:t>
            </a:r>
          </a:p>
        </p:txBody>
      </p:sp>
      <p:sp>
        <p:nvSpPr>
          <p:cNvPr id="4" name="Content Placeholder 3">
            <a:extLst>
              <a:ext uri="{FF2B5EF4-FFF2-40B4-BE49-F238E27FC236}">
                <a16:creationId xmlns:a16="http://schemas.microsoft.com/office/drawing/2014/main" id="{4B73C5AD-8C1C-4200-A5F9-123CCD9495B1}"/>
              </a:ext>
            </a:extLst>
          </p:cNvPr>
          <p:cNvSpPr>
            <a:spLocks noGrp="1"/>
          </p:cNvSpPr>
          <p:nvPr>
            <p:ph sz="half" idx="2"/>
          </p:nvPr>
        </p:nvSpPr>
        <p:spPr>
          <a:xfrm>
            <a:off x="699857" y="1607888"/>
            <a:ext cx="11262804" cy="4177394"/>
          </a:xfrm>
        </p:spPr>
        <p:txBody>
          <a:bodyPr/>
          <a:lstStyle/>
          <a:p>
            <a:r>
              <a:rPr lang="en-US" dirty="0"/>
              <a:t>Since COVID began, State insurance regulators have become more involved than ever in Travel Insurance.</a:t>
            </a:r>
          </a:p>
          <a:p>
            <a:r>
              <a:rPr lang="en-US" dirty="0"/>
              <a:t>This limits the availability of the Group Travel Policy.</a:t>
            </a:r>
          </a:p>
          <a:p>
            <a:r>
              <a:rPr lang="en-US" dirty="0"/>
              <a:t>Why?  Because State Regulations are requiring that Insured’s know what is being purchased.  In order to do this each individual would have to be provided with a detailed breakdown and the ability to opt out.</a:t>
            </a:r>
          </a:p>
        </p:txBody>
      </p:sp>
    </p:spTree>
    <p:extLst>
      <p:ext uri="{BB962C8B-B14F-4D97-AF65-F5344CB8AC3E}">
        <p14:creationId xmlns:p14="http://schemas.microsoft.com/office/powerpoint/2010/main" val="1101709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D38F-5EE9-4799-92C4-C1EEF4687932}"/>
              </a:ext>
            </a:extLst>
          </p:cNvPr>
          <p:cNvSpPr>
            <a:spLocks noGrp="1"/>
          </p:cNvSpPr>
          <p:nvPr>
            <p:ph type="title"/>
          </p:nvPr>
        </p:nvSpPr>
        <p:spPr>
          <a:xfrm>
            <a:off x="699856" y="83887"/>
            <a:ext cx="10668000" cy="1524000"/>
          </a:xfrm>
        </p:spPr>
        <p:txBody>
          <a:bodyPr/>
          <a:lstStyle/>
          <a:p>
            <a:r>
              <a:rPr lang="en-US" dirty="0"/>
              <a:t>CFAR and the COVID Coverage Myth</a:t>
            </a:r>
          </a:p>
        </p:txBody>
      </p:sp>
      <p:pic>
        <p:nvPicPr>
          <p:cNvPr id="3" name="Content Placeholder 2">
            <a:extLst>
              <a:ext uri="{FF2B5EF4-FFF2-40B4-BE49-F238E27FC236}">
                <a16:creationId xmlns:a16="http://schemas.microsoft.com/office/drawing/2014/main" id="{44205FFF-7380-4FF2-AFE3-1BE3BDFE1B8D}"/>
              </a:ext>
            </a:extLst>
          </p:cNvPr>
          <p:cNvPicPr>
            <a:picLocks noGrp="1" noChangeAspect="1"/>
          </p:cNvPicPr>
          <p:nvPr>
            <p:ph sz="half" idx="2"/>
          </p:nvPr>
        </p:nvPicPr>
        <p:blipFill>
          <a:blip r:embed="rId2"/>
          <a:stretch>
            <a:fillRect/>
          </a:stretch>
        </p:blipFill>
        <p:spPr>
          <a:xfrm>
            <a:off x="6623051" y="2681288"/>
            <a:ext cx="5568949" cy="4176712"/>
          </a:xfrm>
          <a:prstGeom prst="rect">
            <a:avLst/>
          </a:prstGeom>
        </p:spPr>
      </p:pic>
      <p:sp>
        <p:nvSpPr>
          <p:cNvPr id="5" name="TextBox 4">
            <a:extLst>
              <a:ext uri="{FF2B5EF4-FFF2-40B4-BE49-F238E27FC236}">
                <a16:creationId xmlns:a16="http://schemas.microsoft.com/office/drawing/2014/main" id="{D388B1AE-2CF5-48A0-AAE9-39024AC545D6}"/>
              </a:ext>
            </a:extLst>
          </p:cNvPr>
          <p:cNvSpPr txBox="1"/>
          <p:nvPr/>
        </p:nvSpPr>
        <p:spPr>
          <a:xfrm>
            <a:off x="923278" y="1819922"/>
            <a:ext cx="5568949" cy="4832092"/>
          </a:xfrm>
          <a:prstGeom prst="rect">
            <a:avLst/>
          </a:prstGeom>
          <a:noFill/>
        </p:spPr>
        <p:txBody>
          <a:bodyPr wrap="square" rtlCol="0">
            <a:spAutoFit/>
          </a:bodyPr>
          <a:lstStyle/>
          <a:p>
            <a:r>
              <a:rPr lang="en-US" sz="2800" dirty="0"/>
              <a:t>Insurer tells you that purchasing CFAR could cover cancellation due to COVID.</a:t>
            </a:r>
          </a:p>
          <a:p>
            <a:endParaRPr lang="en-US" sz="2800" dirty="0"/>
          </a:p>
          <a:p>
            <a:endParaRPr lang="en-US" sz="2800" dirty="0"/>
          </a:p>
          <a:p>
            <a:r>
              <a:rPr lang="en-US" sz="2800" dirty="0"/>
              <a:t>This is GENERALLY False:  Most CFAR policies continue to have a pandemic exclusion and COVID is still considered a pandemic.</a:t>
            </a:r>
          </a:p>
          <a:p>
            <a:endParaRPr lang="en-US" sz="2800" dirty="0"/>
          </a:p>
          <a:p>
            <a:r>
              <a:rPr lang="en-US" sz="2800" dirty="0"/>
              <a:t>The Result:  Angry Customers!</a:t>
            </a:r>
          </a:p>
        </p:txBody>
      </p:sp>
    </p:spTree>
    <p:extLst>
      <p:ext uri="{BB962C8B-B14F-4D97-AF65-F5344CB8AC3E}">
        <p14:creationId xmlns:p14="http://schemas.microsoft.com/office/powerpoint/2010/main" val="120175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D38F-5EE9-4799-92C4-C1EEF4687932}"/>
              </a:ext>
            </a:extLst>
          </p:cNvPr>
          <p:cNvSpPr>
            <a:spLocks noGrp="1"/>
          </p:cNvSpPr>
          <p:nvPr>
            <p:ph type="title"/>
          </p:nvPr>
        </p:nvSpPr>
        <p:spPr>
          <a:xfrm>
            <a:off x="699856" y="83887"/>
            <a:ext cx="10668000" cy="1524000"/>
          </a:xfrm>
        </p:spPr>
        <p:txBody>
          <a:bodyPr/>
          <a:lstStyle/>
          <a:p>
            <a:r>
              <a:rPr lang="en-US" dirty="0"/>
              <a:t>Quarantine Coverage: Does it Exist?</a:t>
            </a:r>
          </a:p>
        </p:txBody>
      </p:sp>
      <p:sp>
        <p:nvSpPr>
          <p:cNvPr id="5" name="TextBox 4">
            <a:extLst>
              <a:ext uri="{FF2B5EF4-FFF2-40B4-BE49-F238E27FC236}">
                <a16:creationId xmlns:a16="http://schemas.microsoft.com/office/drawing/2014/main" id="{D388B1AE-2CF5-48A0-AAE9-39024AC545D6}"/>
              </a:ext>
            </a:extLst>
          </p:cNvPr>
          <p:cNvSpPr txBox="1"/>
          <p:nvPr/>
        </p:nvSpPr>
        <p:spPr>
          <a:xfrm>
            <a:off x="923278" y="1819922"/>
            <a:ext cx="1020932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Maybe….</a:t>
            </a:r>
          </a:p>
          <a:p>
            <a:pPr marL="914400" lvl="1" indent="-457200">
              <a:buFont typeface="Arial" panose="020B0604020202020204" pitchFamily="34" charset="0"/>
              <a:buChar char="•"/>
            </a:pPr>
            <a:r>
              <a:rPr lang="en-US" sz="2800" dirty="0"/>
              <a:t>If you are told there is Quarantine Coverage, GET IT IN WRITING</a:t>
            </a:r>
          </a:p>
          <a:p>
            <a:pPr marL="457200" indent="-457200">
              <a:buFont typeface="Arial" panose="020B0604020202020204" pitchFamily="34" charset="0"/>
              <a:buChar char="•"/>
            </a:pPr>
            <a:r>
              <a:rPr lang="en-US" sz="2800" dirty="0"/>
              <a:t>The Problem:</a:t>
            </a:r>
          </a:p>
          <a:p>
            <a:pPr marL="914400" lvl="1" indent="-457200">
              <a:buFont typeface="Arial" panose="020B0604020202020204" pitchFamily="34" charset="0"/>
              <a:buChar char="•"/>
            </a:pPr>
            <a:r>
              <a:rPr lang="en-US" sz="2800" dirty="0"/>
              <a:t>The Traveler has Medical Evacuation coverage but once diagnosed the traveler cannot be evacuated until they test negative.</a:t>
            </a:r>
          </a:p>
          <a:p>
            <a:pPr marL="914400" lvl="1" indent="-457200">
              <a:buFont typeface="Arial" panose="020B0604020202020204" pitchFamily="34" charset="0"/>
              <a:buChar char="•"/>
            </a:pPr>
            <a:r>
              <a:rPr lang="en-US" sz="2800" dirty="0"/>
              <a:t>Medical Expenses will cover  a hospitalized guest.</a:t>
            </a:r>
          </a:p>
          <a:p>
            <a:pPr marL="914400" lvl="1" indent="-457200">
              <a:buFont typeface="Arial" panose="020B0604020202020204" pitchFamily="34" charset="0"/>
              <a:buChar char="•"/>
            </a:pPr>
            <a:r>
              <a:rPr lang="en-US" sz="2800" dirty="0"/>
              <a:t>But if the guest is not hospitalized you must make sure there would be additional coverage for extended trip costs and OOP expenses.</a:t>
            </a:r>
          </a:p>
        </p:txBody>
      </p:sp>
    </p:spTree>
    <p:extLst>
      <p:ext uri="{BB962C8B-B14F-4D97-AF65-F5344CB8AC3E}">
        <p14:creationId xmlns:p14="http://schemas.microsoft.com/office/powerpoint/2010/main" val="595951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019DA2-4F3E-4933-8128-7E2610426AEE}"/>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CB68CB40-4A00-4DDF-B55A-059D12B7416D}"/>
              </a:ext>
            </a:extLst>
          </p:cNvPr>
          <p:cNvSpPr txBox="1"/>
          <p:nvPr/>
        </p:nvSpPr>
        <p:spPr>
          <a:xfrm>
            <a:off x="1073791" y="1644242"/>
            <a:ext cx="5022209" cy="2862322"/>
          </a:xfrm>
          <a:prstGeom prst="rect">
            <a:avLst/>
          </a:prstGeom>
          <a:noFill/>
        </p:spPr>
        <p:txBody>
          <a:bodyPr wrap="square" rtlCol="0">
            <a:spAutoFit/>
          </a:bodyPr>
          <a:lstStyle/>
          <a:p>
            <a:r>
              <a:rPr lang="en-US" sz="6000" dirty="0"/>
              <a:t>What to do When COVID strikes.</a:t>
            </a:r>
          </a:p>
        </p:txBody>
      </p:sp>
    </p:spTree>
    <p:extLst>
      <p:ext uri="{BB962C8B-B14F-4D97-AF65-F5344CB8AC3E}">
        <p14:creationId xmlns:p14="http://schemas.microsoft.com/office/powerpoint/2010/main" val="2667571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EADE-EEAA-4AE3-A382-37F561ECE9EB}"/>
              </a:ext>
            </a:extLst>
          </p:cNvPr>
          <p:cNvSpPr>
            <a:spLocks noGrp="1"/>
          </p:cNvSpPr>
          <p:nvPr>
            <p:ph type="title"/>
          </p:nvPr>
        </p:nvSpPr>
        <p:spPr/>
        <p:txBody>
          <a:bodyPr/>
          <a:lstStyle/>
          <a:p>
            <a:r>
              <a:rPr lang="en-US" dirty="0"/>
              <a:t>Quarantine:  Have a Plan!</a:t>
            </a:r>
          </a:p>
        </p:txBody>
      </p:sp>
      <p:sp>
        <p:nvSpPr>
          <p:cNvPr id="3" name="Content Placeholder 2">
            <a:extLst>
              <a:ext uri="{FF2B5EF4-FFF2-40B4-BE49-F238E27FC236}">
                <a16:creationId xmlns:a16="http://schemas.microsoft.com/office/drawing/2014/main" id="{74E4AAE3-C03B-41BB-A110-394520F7F9DD}"/>
              </a:ext>
            </a:extLst>
          </p:cNvPr>
          <p:cNvSpPr>
            <a:spLocks noGrp="1"/>
          </p:cNvSpPr>
          <p:nvPr>
            <p:ph sz="half" idx="1"/>
          </p:nvPr>
        </p:nvSpPr>
        <p:spPr>
          <a:xfrm>
            <a:off x="6392411" y="1936459"/>
            <a:ext cx="5616708" cy="4404220"/>
          </a:xfrm>
        </p:spPr>
        <p:txBody>
          <a:bodyPr>
            <a:normAutofit fontScale="47500" lnSpcReduction="20000"/>
          </a:bodyPr>
          <a:lstStyle/>
          <a:p>
            <a:r>
              <a:rPr lang="en-US" dirty="0"/>
              <a:t>Communicate with parents immediately. (This means all parents)</a:t>
            </a:r>
          </a:p>
          <a:p>
            <a:pPr lvl="1"/>
            <a:r>
              <a:rPr lang="en-US" dirty="0"/>
              <a:t>This should be done in a calm manner, spelling out the facts and the measures being taken. DO NOT state you are at fault.</a:t>
            </a:r>
          </a:p>
          <a:p>
            <a:r>
              <a:rPr lang="en-US" dirty="0"/>
              <a:t>Testing:  You should have a plan to test all members of the group should one fall ill.</a:t>
            </a:r>
          </a:p>
          <a:p>
            <a:r>
              <a:rPr lang="en-US" dirty="0"/>
              <a:t>You must communicate the issue with suppliers and follow any procedures the hotel may require.</a:t>
            </a:r>
          </a:p>
          <a:p>
            <a:r>
              <a:rPr lang="en-US" dirty="0"/>
              <a:t>Arrange with hotels in advance how they handle COVID infections.  Have a rate plan in place in case quarantine is necessary.</a:t>
            </a:r>
          </a:p>
          <a:p>
            <a:r>
              <a:rPr lang="en-US" dirty="0"/>
              <a:t>Make sure parents are aware through a COVID waiver that all medical costs are their responsibility.</a:t>
            </a:r>
          </a:p>
          <a:p>
            <a:r>
              <a:rPr lang="en-US" dirty="0"/>
              <a:t>If a student becomes ill do you have a chaperone that is vaccinated and can stay with them?</a:t>
            </a:r>
          </a:p>
          <a:p>
            <a:r>
              <a:rPr lang="en-US" dirty="0"/>
              <a:t>Insurance coverage- Again ask the important questions and get it in writing.</a:t>
            </a:r>
          </a:p>
          <a:p>
            <a:r>
              <a:rPr lang="en-US" dirty="0"/>
              <a:t>Keep a written record!</a:t>
            </a:r>
          </a:p>
          <a:p>
            <a:endParaRPr lang="en-US" dirty="0"/>
          </a:p>
        </p:txBody>
      </p:sp>
      <p:pic>
        <p:nvPicPr>
          <p:cNvPr id="5" name="Content Placeholder 4">
            <a:extLst>
              <a:ext uri="{FF2B5EF4-FFF2-40B4-BE49-F238E27FC236}">
                <a16:creationId xmlns:a16="http://schemas.microsoft.com/office/drawing/2014/main" id="{AADFEAA6-236E-429A-B111-4F199633094F}"/>
              </a:ext>
            </a:extLst>
          </p:cNvPr>
          <p:cNvPicPr>
            <a:picLocks noGrp="1" noChangeAspect="1"/>
          </p:cNvPicPr>
          <p:nvPr>
            <p:ph sz="half" idx="2"/>
          </p:nvPr>
        </p:nvPicPr>
        <p:blipFill>
          <a:blip r:embed="rId2"/>
          <a:stretch>
            <a:fillRect/>
          </a:stretch>
        </p:blipFill>
        <p:spPr>
          <a:xfrm>
            <a:off x="182881" y="2181137"/>
            <a:ext cx="6096000" cy="3810000"/>
          </a:xfrm>
          <a:prstGeom prst="rect">
            <a:avLst/>
          </a:prstGeom>
        </p:spPr>
      </p:pic>
    </p:spTree>
    <p:extLst>
      <p:ext uri="{BB962C8B-B14F-4D97-AF65-F5344CB8AC3E}">
        <p14:creationId xmlns:p14="http://schemas.microsoft.com/office/powerpoint/2010/main" val="2056245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A5FB-0826-4C09-A543-7683740EB9FA}"/>
              </a:ext>
            </a:extLst>
          </p:cNvPr>
          <p:cNvSpPr>
            <a:spLocks noGrp="1"/>
          </p:cNvSpPr>
          <p:nvPr>
            <p:ph type="title"/>
          </p:nvPr>
        </p:nvSpPr>
        <p:spPr/>
        <p:txBody>
          <a:bodyPr/>
          <a:lstStyle/>
          <a:p>
            <a:r>
              <a:rPr lang="en-US" dirty="0"/>
              <a:t>Live Venue Grant Program</a:t>
            </a:r>
          </a:p>
        </p:txBody>
      </p:sp>
      <p:sp>
        <p:nvSpPr>
          <p:cNvPr id="3" name="Text Placeholder 2">
            <a:extLst>
              <a:ext uri="{FF2B5EF4-FFF2-40B4-BE49-F238E27FC236}">
                <a16:creationId xmlns:a16="http://schemas.microsoft.com/office/drawing/2014/main" id="{10B8BAA6-820D-441B-9C8F-2BE774F5E29E}"/>
              </a:ext>
            </a:extLst>
          </p:cNvPr>
          <p:cNvSpPr>
            <a:spLocks noGrp="1"/>
          </p:cNvSpPr>
          <p:nvPr>
            <p:ph type="body" idx="1"/>
          </p:nvPr>
        </p:nvSpPr>
        <p:spPr/>
        <p:txBody>
          <a:bodyPr/>
          <a:lstStyle/>
          <a:p>
            <a:r>
              <a:rPr lang="en-US" dirty="0"/>
              <a:t>Shuttered Venues</a:t>
            </a:r>
          </a:p>
        </p:txBody>
      </p:sp>
      <p:pic>
        <p:nvPicPr>
          <p:cNvPr id="4" name="Picture 3">
            <a:extLst>
              <a:ext uri="{FF2B5EF4-FFF2-40B4-BE49-F238E27FC236}">
                <a16:creationId xmlns:a16="http://schemas.microsoft.com/office/drawing/2014/main" id="{9945AB7D-ECA1-4EBF-AE5C-7A8000B26AE6}"/>
              </a:ext>
            </a:extLst>
          </p:cNvPr>
          <p:cNvPicPr>
            <a:picLocks noChangeAspect="1"/>
          </p:cNvPicPr>
          <p:nvPr/>
        </p:nvPicPr>
        <p:blipFill>
          <a:blip r:embed="rId2"/>
          <a:stretch>
            <a:fillRect/>
          </a:stretch>
        </p:blipFill>
        <p:spPr>
          <a:xfrm>
            <a:off x="4385000" y="1892517"/>
            <a:ext cx="3913971" cy="1609483"/>
          </a:xfrm>
          <a:prstGeom prst="rect">
            <a:avLst/>
          </a:prstGeom>
        </p:spPr>
      </p:pic>
      <p:pic>
        <p:nvPicPr>
          <p:cNvPr id="5" name="Picture 4">
            <a:extLst>
              <a:ext uri="{FF2B5EF4-FFF2-40B4-BE49-F238E27FC236}">
                <a16:creationId xmlns:a16="http://schemas.microsoft.com/office/drawing/2014/main" id="{E63F3B08-1C27-43BD-AB3E-6A4F283764FD}"/>
              </a:ext>
            </a:extLst>
          </p:cNvPr>
          <p:cNvPicPr>
            <a:picLocks noChangeAspect="1"/>
          </p:cNvPicPr>
          <p:nvPr/>
        </p:nvPicPr>
        <p:blipFill>
          <a:blip r:embed="rId3"/>
          <a:stretch>
            <a:fillRect/>
          </a:stretch>
        </p:blipFill>
        <p:spPr>
          <a:xfrm>
            <a:off x="762000" y="837634"/>
            <a:ext cx="3987130" cy="1700931"/>
          </a:xfrm>
          <a:prstGeom prst="rect">
            <a:avLst/>
          </a:prstGeom>
        </p:spPr>
      </p:pic>
      <p:pic>
        <p:nvPicPr>
          <p:cNvPr id="6" name="Picture 5">
            <a:extLst>
              <a:ext uri="{FF2B5EF4-FFF2-40B4-BE49-F238E27FC236}">
                <a16:creationId xmlns:a16="http://schemas.microsoft.com/office/drawing/2014/main" id="{945D730D-03F5-4B26-BDD3-BF7AB459E5A2}"/>
              </a:ext>
            </a:extLst>
          </p:cNvPr>
          <p:cNvPicPr>
            <a:picLocks noChangeAspect="1"/>
          </p:cNvPicPr>
          <p:nvPr/>
        </p:nvPicPr>
        <p:blipFill>
          <a:blip r:embed="rId4"/>
          <a:stretch>
            <a:fillRect/>
          </a:stretch>
        </p:blipFill>
        <p:spPr>
          <a:xfrm>
            <a:off x="8018048" y="606472"/>
            <a:ext cx="3676207" cy="1835055"/>
          </a:xfrm>
          <a:prstGeom prst="rect">
            <a:avLst/>
          </a:prstGeom>
        </p:spPr>
      </p:pic>
    </p:spTree>
    <p:extLst>
      <p:ext uri="{BB962C8B-B14F-4D97-AF65-F5344CB8AC3E}">
        <p14:creationId xmlns:p14="http://schemas.microsoft.com/office/powerpoint/2010/main" val="490251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576C-094A-4F3E-9E4A-7F13F12B799C}"/>
              </a:ext>
            </a:extLst>
          </p:cNvPr>
          <p:cNvSpPr>
            <a:spLocks noGrp="1"/>
          </p:cNvSpPr>
          <p:nvPr>
            <p:ph type="title"/>
          </p:nvPr>
        </p:nvSpPr>
        <p:spPr/>
        <p:txBody>
          <a:bodyPr/>
          <a:lstStyle/>
          <a:p>
            <a:r>
              <a:rPr lang="en-US" dirty="0"/>
              <a:t>Live Venue Grant:  How to Get One</a:t>
            </a:r>
          </a:p>
        </p:txBody>
      </p:sp>
      <p:sp>
        <p:nvSpPr>
          <p:cNvPr id="4" name="Content Placeholder 3">
            <a:extLst>
              <a:ext uri="{FF2B5EF4-FFF2-40B4-BE49-F238E27FC236}">
                <a16:creationId xmlns:a16="http://schemas.microsoft.com/office/drawing/2014/main" id="{DDCD2508-0B60-445F-AB33-192B260CFC12}"/>
              </a:ext>
            </a:extLst>
          </p:cNvPr>
          <p:cNvSpPr>
            <a:spLocks noGrp="1"/>
          </p:cNvSpPr>
          <p:nvPr>
            <p:ph sz="half" idx="2"/>
          </p:nvPr>
        </p:nvSpPr>
        <p:spPr>
          <a:xfrm>
            <a:off x="762001" y="2104009"/>
            <a:ext cx="10668000" cy="3991992"/>
          </a:xfrm>
        </p:spPr>
        <p:txBody>
          <a:bodyPr>
            <a:normAutofit/>
          </a:bodyPr>
          <a:lstStyle/>
          <a:p>
            <a:pPr marL="0" indent="0">
              <a:buNone/>
            </a:pPr>
            <a:r>
              <a:rPr lang="en-US" dirty="0"/>
              <a:t>Qualifying venues can get up to $10 million in grant money through the program, an amount that completely eclipses the $10,000 maximum available through EIDL grants. And unlike PPP, this isn’t a loan that is forgivable under specific circumstances. It’s a grant. In other words, “free money.”</a:t>
            </a:r>
          </a:p>
        </p:txBody>
      </p:sp>
    </p:spTree>
    <p:extLst>
      <p:ext uri="{BB962C8B-B14F-4D97-AF65-F5344CB8AC3E}">
        <p14:creationId xmlns:p14="http://schemas.microsoft.com/office/powerpoint/2010/main" val="103052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576C-094A-4F3E-9E4A-7F13F12B799C}"/>
              </a:ext>
            </a:extLst>
          </p:cNvPr>
          <p:cNvSpPr>
            <a:spLocks noGrp="1"/>
          </p:cNvSpPr>
          <p:nvPr>
            <p:ph type="title"/>
          </p:nvPr>
        </p:nvSpPr>
        <p:spPr/>
        <p:txBody>
          <a:bodyPr/>
          <a:lstStyle/>
          <a:p>
            <a:r>
              <a:rPr lang="en-US" dirty="0"/>
              <a:t>Live Venue Grant:  How to Get One</a:t>
            </a:r>
          </a:p>
        </p:txBody>
      </p:sp>
      <p:sp>
        <p:nvSpPr>
          <p:cNvPr id="4" name="Content Placeholder 3">
            <a:extLst>
              <a:ext uri="{FF2B5EF4-FFF2-40B4-BE49-F238E27FC236}">
                <a16:creationId xmlns:a16="http://schemas.microsoft.com/office/drawing/2014/main" id="{DDCD2508-0B60-445F-AB33-192B260CFC12}"/>
              </a:ext>
            </a:extLst>
          </p:cNvPr>
          <p:cNvSpPr>
            <a:spLocks noGrp="1"/>
          </p:cNvSpPr>
          <p:nvPr>
            <p:ph sz="half" idx="2"/>
          </p:nvPr>
        </p:nvSpPr>
        <p:spPr>
          <a:xfrm>
            <a:off x="762001" y="2104009"/>
            <a:ext cx="10668000" cy="3991992"/>
          </a:xfrm>
        </p:spPr>
        <p:txBody>
          <a:bodyPr>
            <a:normAutofit fontScale="92500" lnSpcReduction="10000"/>
          </a:bodyPr>
          <a:lstStyle/>
          <a:p>
            <a:pPr marL="0" indent="0">
              <a:buNone/>
            </a:pPr>
            <a:r>
              <a:rPr lang="en-US" dirty="0"/>
              <a:t>The grants are broken down into two waves: an initial grant and a supplemental grant. </a:t>
            </a:r>
          </a:p>
          <a:p>
            <a:r>
              <a:rPr lang="en-US" dirty="0"/>
              <a:t>The maximum amount of the initial grant is equal to 45% of the venue’s 2019 gross revenue, capping out at $10 million. </a:t>
            </a:r>
          </a:p>
          <a:p>
            <a:r>
              <a:rPr lang="en-US" dirty="0"/>
              <a:t>A supplemental grant, equal to 50% of the amount received through the initial grant, will be available to some venues. Note that supplemental grants will not be available until all initial grants submitted within the first 60 days of the program are processed.</a:t>
            </a:r>
          </a:p>
        </p:txBody>
      </p:sp>
    </p:spTree>
    <p:extLst>
      <p:ext uri="{BB962C8B-B14F-4D97-AF65-F5344CB8AC3E}">
        <p14:creationId xmlns:p14="http://schemas.microsoft.com/office/powerpoint/2010/main" val="4242104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p:txBody>
          <a:bodyPr/>
          <a:lstStyle/>
          <a:p>
            <a:r>
              <a:rPr lang="en-US" dirty="0"/>
              <a:t>Live Venue Grant:  Eligibility</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p:txBody>
          <a:bodyPr>
            <a:normAutofit fontScale="55000" lnSpcReduction="20000"/>
          </a:bodyPr>
          <a:lstStyle/>
          <a:p>
            <a:pPr marL="0" indent="0">
              <a:buNone/>
            </a:pPr>
            <a:r>
              <a:rPr lang="en-US" dirty="0"/>
              <a:t>You and your business must meet several sets of requirements to be eligible for the new grant program. Generally, this grant is available to live entertainment businesses that include:</a:t>
            </a:r>
          </a:p>
          <a:p>
            <a:endParaRPr lang="en-US" dirty="0"/>
          </a:p>
          <a:p>
            <a:r>
              <a:rPr lang="en-US" dirty="0"/>
              <a:t>Live venue operators</a:t>
            </a:r>
          </a:p>
          <a:p>
            <a:r>
              <a:rPr lang="en-US" dirty="0"/>
              <a:t>Live venue promoters</a:t>
            </a:r>
          </a:p>
          <a:p>
            <a:r>
              <a:rPr lang="en-US" dirty="0"/>
              <a:t>Theatrical producers</a:t>
            </a:r>
          </a:p>
          <a:p>
            <a:r>
              <a:rPr lang="en-US" dirty="0"/>
              <a:t>Live performing arts organization operators</a:t>
            </a:r>
          </a:p>
          <a:p>
            <a:r>
              <a:rPr lang="en-US" dirty="0"/>
              <a:t>Museum operators</a:t>
            </a:r>
          </a:p>
          <a:p>
            <a:r>
              <a:rPr lang="en-US" dirty="0"/>
              <a:t>Motion picture theater operators</a:t>
            </a:r>
          </a:p>
          <a:p>
            <a:r>
              <a:rPr lang="en-US" dirty="0"/>
              <a:t>Talent representatives</a:t>
            </a:r>
          </a:p>
        </p:txBody>
      </p:sp>
    </p:spTree>
    <p:extLst>
      <p:ext uri="{BB962C8B-B14F-4D97-AF65-F5344CB8AC3E}">
        <p14:creationId xmlns:p14="http://schemas.microsoft.com/office/powerpoint/2010/main" val="241048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8E87-3D8F-46C6-BDD9-5994FD902BDC}"/>
              </a:ext>
            </a:extLst>
          </p:cNvPr>
          <p:cNvSpPr>
            <a:spLocks noGrp="1"/>
          </p:cNvSpPr>
          <p:nvPr>
            <p:ph type="title"/>
          </p:nvPr>
        </p:nvSpPr>
        <p:spPr/>
        <p:txBody>
          <a:bodyPr/>
          <a:lstStyle/>
          <a:p>
            <a:r>
              <a:rPr lang="en-US" dirty="0" err="1"/>
              <a:t>Covid</a:t>
            </a:r>
            <a:r>
              <a:rPr lang="en-US" dirty="0"/>
              <a:t> Testing/Entry Restrictions: A very small sample.</a:t>
            </a:r>
          </a:p>
        </p:txBody>
      </p:sp>
      <p:sp>
        <p:nvSpPr>
          <p:cNvPr id="3" name="Content Placeholder 2">
            <a:extLst>
              <a:ext uri="{FF2B5EF4-FFF2-40B4-BE49-F238E27FC236}">
                <a16:creationId xmlns:a16="http://schemas.microsoft.com/office/drawing/2014/main" id="{F449B0FD-FC02-46BF-8E55-0893D3EA54F5}"/>
              </a:ext>
            </a:extLst>
          </p:cNvPr>
          <p:cNvSpPr>
            <a:spLocks noGrp="1"/>
          </p:cNvSpPr>
          <p:nvPr>
            <p:ph sz="half" idx="1"/>
          </p:nvPr>
        </p:nvSpPr>
        <p:spPr>
          <a:xfrm>
            <a:off x="762000" y="2285999"/>
            <a:ext cx="10454081" cy="4450361"/>
          </a:xfrm>
        </p:spPr>
        <p:txBody>
          <a:bodyPr>
            <a:normAutofit fontScale="32500" lnSpcReduction="20000"/>
          </a:bodyPr>
          <a:lstStyle/>
          <a:p>
            <a:r>
              <a:rPr lang="en-US" dirty="0"/>
              <a:t>U.S. - Starting on January 26, 2021, the Centers for Disease Control (CDC) requires all passengers traveling to or connecting through the United States to present proof of a negative COVID-19 test taken within 3 days of your flight departure date.</a:t>
            </a:r>
          </a:p>
          <a:p>
            <a:r>
              <a:rPr lang="en-US" dirty="0"/>
              <a:t>U.K.- On January 18, all travelers to England, Scotland, Wales or Northern Ireland, including UK nationals returning home, must have a medical certificate with a negative COVID-19 PCR, antigen or LAMP test result taken within 3 days prior to departure.</a:t>
            </a:r>
          </a:p>
          <a:p>
            <a:r>
              <a:rPr lang="en-US" dirty="0"/>
              <a:t>Italy- Italy has restricted most foreign nationals into the country until at least March 5, with the exception of nationals and residents of the EU, the Schengen area, Andorra, Monaco, San Marino, Vatican City, travelers with a long-term residence permit or a long term "D" visa issued by Switzerland or an EEA Member State. Travelers must present a negative molecular or antigenic test result issued within 48 hours prior entering Italy and may subject to self-isolation upon entry.</a:t>
            </a:r>
          </a:p>
          <a:p>
            <a:r>
              <a:rPr lang="en-US" dirty="0"/>
              <a:t>Spain- has restricted most travelers arriving from outside the EU/Schengen, the UK, and countries with reciprocal agreements for accepting travelers. Travelers arriving from risk countries must present a medical certificate with a negative COVID-19 TMA, LAMP or PCR swab test result issued within 72 hours prior to arrival.</a:t>
            </a:r>
          </a:p>
          <a:p>
            <a:r>
              <a:rPr lang="en-US" dirty="0"/>
              <a:t>Algeria- Has closed borders</a:t>
            </a:r>
          </a:p>
          <a:p>
            <a:r>
              <a:rPr lang="en-US" dirty="0"/>
              <a:t>Australia-  has restricted the entry of all foreign nationals except New Zealand nationals who reside in Australia, and nationals of other Oceania countries who are transiting through to their home countries. Travelers must present a medical certificate with a negative COVID-19 PCR test result issued within 72 hours prior to departure, complete the Australia Travel Declaration form, and could be subject to quarantine.</a:t>
            </a:r>
          </a:p>
          <a:p>
            <a:r>
              <a:rPr lang="en-US" dirty="0"/>
              <a:t>Japan- Japan will allow foreign nationals moving to the country to study, work or to join their family. All arrivals must present a negative COVID-19 test result issued within 72 hours of their flight departure time if they have visited these countries.</a:t>
            </a:r>
          </a:p>
          <a:p>
            <a:r>
              <a:rPr lang="en-US" dirty="0"/>
              <a:t>Ecuador- Travelers may enter Ecuador, but must have a negative RT-PCR test and may be subject to additional antigen testing and/or quarantine on arrival.</a:t>
            </a:r>
          </a:p>
          <a:p>
            <a:r>
              <a:rPr lang="en-US" dirty="0"/>
              <a:t>Mexico- Mexico does not have any entry restrictions for air travel, but travelers arriving from countries affected by COVID-19 will be screened and quarantined if necessary.</a:t>
            </a:r>
          </a:p>
          <a:p>
            <a:pPr marL="0" indent="0">
              <a:buNone/>
            </a:pPr>
            <a:r>
              <a:rPr lang="en-US" dirty="0">
                <a:hlinkClick r:id="rId2"/>
              </a:rPr>
              <a:t>https://www.kayak.com/travel-restrictions</a:t>
            </a:r>
            <a:endParaRPr lang="en-US" dirty="0"/>
          </a:p>
          <a:p>
            <a:pPr marL="0" indent="0">
              <a:buNone/>
            </a:pPr>
            <a:endParaRPr lang="en-US" dirty="0"/>
          </a:p>
        </p:txBody>
      </p:sp>
    </p:spTree>
    <p:extLst>
      <p:ext uri="{BB962C8B-B14F-4D97-AF65-F5344CB8AC3E}">
        <p14:creationId xmlns:p14="http://schemas.microsoft.com/office/powerpoint/2010/main" val="3594553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a:xfrm>
            <a:off x="762000" y="552275"/>
            <a:ext cx="10668000" cy="1524000"/>
          </a:xfrm>
        </p:spPr>
        <p:txBody>
          <a:bodyPr/>
          <a:lstStyle/>
          <a:p>
            <a:r>
              <a:rPr lang="en-US" dirty="0"/>
              <a:t>Live Venue Grant:  Eligibility</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a:xfrm>
            <a:off x="536895" y="1995898"/>
            <a:ext cx="4883846" cy="4205032"/>
          </a:xfrm>
        </p:spPr>
        <p:txBody>
          <a:bodyPr>
            <a:normAutofit fontScale="62500" lnSpcReduction="20000"/>
          </a:bodyPr>
          <a:lstStyle/>
          <a:p>
            <a:pPr marL="0" indent="0">
              <a:buNone/>
            </a:pPr>
            <a:endParaRPr lang="en-US" dirty="0"/>
          </a:p>
          <a:p>
            <a:r>
              <a:rPr lang="en-US" dirty="0"/>
              <a:t>Establishment before February 29, 2020</a:t>
            </a:r>
          </a:p>
          <a:p>
            <a:r>
              <a:rPr lang="en-US" dirty="0"/>
              <a:t>25% drop in gross earned revenue over a quarter in 2020, compared to the same quarter in 2019</a:t>
            </a:r>
          </a:p>
          <a:p>
            <a:r>
              <a:rPr lang="en-US" dirty="0"/>
              <a:t>At least 70% of revenue from sales-related live events — including merchandise, food and beverages</a:t>
            </a:r>
          </a:p>
          <a:p>
            <a:r>
              <a:rPr lang="en-US" dirty="0"/>
              <a:t>Operates or intends to resume business as usual after restrictions are lifted</a:t>
            </a:r>
          </a:p>
        </p:txBody>
      </p:sp>
      <p:sp>
        <p:nvSpPr>
          <p:cNvPr id="4" name="TextBox 3">
            <a:extLst>
              <a:ext uri="{FF2B5EF4-FFF2-40B4-BE49-F238E27FC236}">
                <a16:creationId xmlns:a16="http://schemas.microsoft.com/office/drawing/2014/main" id="{DCA15104-9190-478D-A300-451794F17340}"/>
              </a:ext>
            </a:extLst>
          </p:cNvPr>
          <p:cNvSpPr txBox="1"/>
          <p:nvPr/>
        </p:nvSpPr>
        <p:spPr>
          <a:xfrm>
            <a:off x="5629014" y="2453149"/>
            <a:ext cx="5922627" cy="2308324"/>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dirty="0">
                <a:solidFill>
                  <a:schemeClr val="tx2">
                    <a:lumMod val="90000"/>
                  </a:schemeClr>
                </a:solidFill>
              </a:rPr>
              <a:t>Doesn't issue securities listed on national security exchange</a:t>
            </a:r>
          </a:p>
          <a:p>
            <a:pPr marL="285750" indent="-285750">
              <a:buClr>
                <a:schemeClr val="tx1"/>
              </a:buClr>
              <a:buFont typeface="Arial" panose="020B0604020202020204" pitchFamily="34" charset="0"/>
              <a:buChar char="•"/>
            </a:pPr>
            <a:r>
              <a:rPr lang="en-US" dirty="0">
                <a:solidFill>
                  <a:schemeClr val="tx2">
                    <a:lumMod val="90000"/>
                  </a:schemeClr>
                </a:solidFill>
              </a:rPr>
              <a:t>Didn't receive more than 10% of gross revenue from federal funding in 2019</a:t>
            </a:r>
          </a:p>
          <a:p>
            <a:pPr marL="285750" indent="-285750">
              <a:buClr>
                <a:schemeClr val="tx1"/>
              </a:buClr>
              <a:buFont typeface="Arial" panose="020B0604020202020204" pitchFamily="34" charset="0"/>
              <a:buChar char="•"/>
            </a:pPr>
            <a:r>
              <a:rPr lang="en-US" dirty="0">
                <a:solidFill>
                  <a:schemeClr val="tx2">
                    <a:lumMod val="90000"/>
                  </a:schemeClr>
                </a:solidFill>
              </a:rPr>
              <a:t>Wasn't awarded a Paycheck Protection Program (PPP) loan</a:t>
            </a:r>
          </a:p>
          <a:p>
            <a:pPr marL="285750" indent="-285750">
              <a:buClr>
                <a:schemeClr val="tx1"/>
              </a:buClr>
              <a:buFont typeface="Arial" panose="020B0604020202020204" pitchFamily="34" charset="0"/>
              <a:buChar char="•"/>
            </a:pPr>
            <a:r>
              <a:rPr lang="en-US" dirty="0">
                <a:solidFill>
                  <a:schemeClr val="tx2">
                    <a:lumMod val="90000"/>
                  </a:schemeClr>
                </a:solidFill>
              </a:rPr>
              <a:t>Doesn't make more than a trivial amount of income from sales or services that are excessively sexual</a:t>
            </a:r>
          </a:p>
        </p:txBody>
      </p:sp>
      <p:sp>
        <p:nvSpPr>
          <p:cNvPr id="5" name="TextBox 4">
            <a:extLst>
              <a:ext uri="{FF2B5EF4-FFF2-40B4-BE49-F238E27FC236}">
                <a16:creationId xmlns:a16="http://schemas.microsoft.com/office/drawing/2014/main" id="{678B7187-ABA9-41D1-B4A2-24FC4F3D37C3}"/>
              </a:ext>
            </a:extLst>
          </p:cNvPr>
          <p:cNvSpPr txBox="1"/>
          <p:nvPr/>
        </p:nvSpPr>
        <p:spPr>
          <a:xfrm>
            <a:off x="762000" y="1672732"/>
            <a:ext cx="9204636" cy="646331"/>
          </a:xfrm>
          <a:prstGeom prst="rect">
            <a:avLst/>
          </a:prstGeom>
          <a:noFill/>
        </p:spPr>
        <p:txBody>
          <a:bodyPr wrap="none" rtlCol="0">
            <a:spAutoFit/>
          </a:bodyPr>
          <a:lstStyle/>
          <a:p>
            <a:r>
              <a:rPr lang="en-US" dirty="0"/>
              <a:t>Basic business requirements</a:t>
            </a:r>
          </a:p>
          <a:p>
            <a:r>
              <a:rPr lang="en-US" dirty="0"/>
              <a:t>To qualify, eligible businesses must meet a set of historical and financial requirements:</a:t>
            </a:r>
          </a:p>
        </p:txBody>
      </p:sp>
      <p:sp>
        <p:nvSpPr>
          <p:cNvPr id="6" name="TextBox 5">
            <a:extLst>
              <a:ext uri="{FF2B5EF4-FFF2-40B4-BE49-F238E27FC236}">
                <a16:creationId xmlns:a16="http://schemas.microsoft.com/office/drawing/2014/main" id="{39808497-ED62-476A-9A8A-945A49787CD6}"/>
              </a:ext>
            </a:extLst>
          </p:cNvPr>
          <p:cNvSpPr txBox="1"/>
          <p:nvPr/>
        </p:nvSpPr>
        <p:spPr>
          <a:xfrm>
            <a:off x="5629014" y="4823669"/>
            <a:ext cx="5467480" cy="1754326"/>
          </a:xfrm>
          <a:prstGeom prst="rect">
            <a:avLst/>
          </a:prstGeom>
          <a:noFill/>
        </p:spPr>
        <p:txBody>
          <a:bodyPr wrap="square" rtlCol="0">
            <a:spAutoFit/>
          </a:bodyPr>
          <a:lstStyle/>
          <a:p>
            <a:r>
              <a:rPr lang="en-US"/>
              <a:t>If your business was awarded disaster assistance through the Stafford Act, it doesn't count against your eligibility for this program. Eligible businesses or organizations owned by a state or a political subdivision of a state can only include the business or organization.</a:t>
            </a:r>
            <a:endParaRPr lang="en-US" dirty="0"/>
          </a:p>
        </p:txBody>
      </p:sp>
    </p:spTree>
    <p:extLst>
      <p:ext uri="{BB962C8B-B14F-4D97-AF65-F5344CB8AC3E}">
        <p14:creationId xmlns:p14="http://schemas.microsoft.com/office/powerpoint/2010/main" val="3936421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p:txBody>
          <a:bodyPr/>
          <a:lstStyle/>
          <a:p>
            <a:r>
              <a:rPr lang="en-US" dirty="0"/>
              <a:t>Live Venue Grant:  Eligibility/ Size Requirement</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p:txBody>
          <a:bodyPr>
            <a:normAutofit/>
          </a:bodyPr>
          <a:lstStyle/>
          <a:p>
            <a:pPr marL="0" indent="0">
              <a:buNone/>
            </a:pPr>
            <a:r>
              <a:rPr lang="en-US" dirty="0"/>
              <a:t>While this grant program isn't as strict as the Paycheck Protection Program, your business must have no more than two of the following characteristics to qualify:</a:t>
            </a:r>
          </a:p>
          <a:p>
            <a:r>
              <a:rPr lang="en-US" dirty="0"/>
              <a:t>Owns an eligible business in more than one country</a:t>
            </a:r>
          </a:p>
          <a:p>
            <a:r>
              <a:rPr lang="en-US" dirty="0"/>
              <a:t>Owns an eligible business in more than 10 states</a:t>
            </a:r>
          </a:p>
          <a:p>
            <a:r>
              <a:rPr lang="en-US" dirty="0"/>
              <a:t>Employed more than 500 employees as of February 29, 2020</a:t>
            </a:r>
          </a:p>
        </p:txBody>
      </p:sp>
    </p:spTree>
    <p:extLst>
      <p:ext uri="{BB962C8B-B14F-4D97-AF65-F5344CB8AC3E}">
        <p14:creationId xmlns:p14="http://schemas.microsoft.com/office/powerpoint/2010/main" val="1122189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p:txBody>
          <a:bodyPr/>
          <a:lstStyle/>
          <a:p>
            <a:r>
              <a:rPr lang="en-US" dirty="0"/>
              <a:t>Live Venue Grant:  Eligibility/ Performance Space</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p:txBody>
          <a:bodyPr>
            <a:normAutofit fontScale="70000" lnSpcReduction="20000"/>
          </a:bodyPr>
          <a:lstStyle/>
          <a:p>
            <a:pPr marL="0" indent="0">
              <a:buNone/>
            </a:pPr>
            <a:r>
              <a:rPr lang="en-US" dirty="0"/>
              <a:t>Eligible performance spaces are limited to those that:</a:t>
            </a:r>
          </a:p>
          <a:p>
            <a:r>
              <a:rPr lang="en-US" dirty="0"/>
              <a:t>Have a defined performance and audience space</a:t>
            </a:r>
          </a:p>
          <a:p>
            <a:r>
              <a:rPr lang="en-US" dirty="0"/>
              <a:t>Use mixing equipment, a public address system and a light rig</a:t>
            </a:r>
          </a:p>
          <a:p>
            <a:r>
              <a:rPr lang="en-US" dirty="0"/>
              <a:t>Sell paid tickets or cover charges to most events</a:t>
            </a:r>
          </a:p>
          <a:p>
            <a:r>
              <a:rPr lang="en-US" dirty="0"/>
              <a:t>Pay artists fairly — not for tips — with the exception of fundraisers and charity events</a:t>
            </a:r>
          </a:p>
          <a:p>
            <a:r>
              <a:rPr lang="en-US" dirty="0"/>
              <a:t>Any nonprofit venue events are produced and managed mainly by paid employees</a:t>
            </a:r>
          </a:p>
          <a:p>
            <a:r>
              <a:rPr lang="en-US" dirty="0"/>
              <a:t>Market performances in print or through social media</a:t>
            </a:r>
          </a:p>
        </p:txBody>
      </p:sp>
    </p:spTree>
    <p:extLst>
      <p:ext uri="{BB962C8B-B14F-4D97-AF65-F5344CB8AC3E}">
        <p14:creationId xmlns:p14="http://schemas.microsoft.com/office/powerpoint/2010/main" val="981521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p:txBody>
          <a:bodyPr/>
          <a:lstStyle/>
          <a:p>
            <a:r>
              <a:rPr lang="en-US" dirty="0"/>
              <a:t>Live Venue Grant:  Eligibility/ Performance Space</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p:txBody>
          <a:bodyPr>
            <a:normAutofit fontScale="62500" lnSpcReduction="20000"/>
          </a:bodyPr>
          <a:lstStyle/>
          <a:p>
            <a:pPr marL="0" indent="0">
              <a:buNone/>
            </a:pPr>
            <a:r>
              <a:rPr lang="en-US" dirty="0"/>
              <a:t>The space must also have at least one person filling two or more specific roles, though they don't necessarily need to be paid employees:</a:t>
            </a:r>
          </a:p>
          <a:p>
            <a:r>
              <a:rPr lang="en-US" dirty="0"/>
              <a:t>Sound engineer</a:t>
            </a:r>
          </a:p>
          <a:p>
            <a:r>
              <a:rPr lang="en-US" dirty="0"/>
              <a:t>Bookkeeper</a:t>
            </a:r>
          </a:p>
          <a:p>
            <a:r>
              <a:rPr lang="en-US" dirty="0"/>
              <a:t>Stage manager</a:t>
            </a:r>
          </a:p>
          <a:p>
            <a:r>
              <a:rPr lang="en-US" dirty="0"/>
              <a:t>Security personnel</a:t>
            </a:r>
          </a:p>
          <a:p>
            <a:r>
              <a:rPr lang="en-US" dirty="0"/>
              <a:t>Box office manager</a:t>
            </a:r>
          </a:p>
          <a:p>
            <a:pPr marL="0" indent="0">
              <a:buNone/>
            </a:pPr>
            <a:r>
              <a:rPr lang="en-US" dirty="0"/>
              <a:t>If you're a promoter, you must work with a venue that meets these requirements. And if you're a talent representative, the artists you represent must perform in a venue that meets these criteria.</a:t>
            </a:r>
          </a:p>
        </p:txBody>
      </p:sp>
    </p:spTree>
    <p:extLst>
      <p:ext uri="{BB962C8B-B14F-4D97-AF65-F5344CB8AC3E}">
        <p14:creationId xmlns:p14="http://schemas.microsoft.com/office/powerpoint/2010/main" val="2428152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p:txBody>
          <a:bodyPr/>
          <a:lstStyle/>
          <a:p>
            <a:r>
              <a:rPr lang="en-US" dirty="0"/>
              <a:t>Live Venue Grant:  Special Requirements for Museums</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p:txBody>
          <a:bodyPr>
            <a:normAutofit fontScale="92500" lnSpcReduction="10000"/>
          </a:bodyPr>
          <a:lstStyle/>
          <a:p>
            <a:pPr marL="0" indent="0">
              <a:buNone/>
            </a:pPr>
            <a:r>
              <a:rPr lang="en-US" dirty="0"/>
              <a:t>Museums must meet stated criteria to be eligible for the grant program:</a:t>
            </a:r>
          </a:p>
          <a:p>
            <a:r>
              <a:rPr lang="en-US" dirty="0"/>
              <a:t>Primarily operates as a museum</a:t>
            </a:r>
          </a:p>
          <a:p>
            <a:r>
              <a:rPr lang="en-US" dirty="0"/>
              <a:t>Registered as a nonprofit</a:t>
            </a:r>
          </a:p>
          <a:p>
            <a:r>
              <a:rPr lang="en-US" dirty="0"/>
              <a:t>Indoor exhibits affected by restrictions on gatherings</a:t>
            </a:r>
          </a:p>
          <a:p>
            <a:r>
              <a:rPr lang="en-US" dirty="0"/>
              <a:t>At least one space with fixed audience seating and regular programming</a:t>
            </a:r>
          </a:p>
        </p:txBody>
      </p:sp>
    </p:spTree>
    <p:extLst>
      <p:ext uri="{BB962C8B-B14F-4D97-AF65-F5344CB8AC3E}">
        <p14:creationId xmlns:p14="http://schemas.microsoft.com/office/powerpoint/2010/main" val="1597855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p:txBody>
          <a:bodyPr/>
          <a:lstStyle/>
          <a:p>
            <a:r>
              <a:rPr lang="en-US" dirty="0"/>
              <a:t>Live Venue Grant:  How To Calculate the Grant</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p:txBody>
          <a:bodyPr>
            <a:normAutofit/>
          </a:bodyPr>
          <a:lstStyle/>
          <a:p>
            <a:pPr marL="0" indent="0">
              <a:buNone/>
            </a:pPr>
            <a:r>
              <a:rPr lang="en-US" dirty="0"/>
              <a:t>Grants are capped at $10 million, and how much you can receive depends on your revenue and when your business opened.</a:t>
            </a:r>
          </a:p>
          <a:p>
            <a:r>
              <a:rPr lang="en-US" dirty="0"/>
              <a:t>Business open before January 1, 2019: 45% of gross earned revenue in 2019</a:t>
            </a:r>
          </a:p>
          <a:p>
            <a:r>
              <a:rPr lang="en-US" dirty="0"/>
              <a:t>Businesses open after January 1, 2019: Six times the average monthly gross revenue in 2019</a:t>
            </a:r>
          </a:p>
        </p:txBody>
      </p:sp>
    </p:spTree>
    <p:extLst>
      <p:ext uri="{BB962C8B-B14F-4D97-AF65-F5344CB8AC3E}">
        <p14:creationId xmlns:p14="http://schemas.microsoft.com/office/powerpoint/2010/main" val="2072078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a:xfrm>
            <a:off x="841899" y="379545"/>
            <a:ext cx="10668000" cy="1524000"/>
          </a:xfrm>
        </p:spPr>
        <p:txBody>
          <a:bodyPr/>
          <a:lstStyle/>
          <a:p>
            <a:r>
              <a:rPr lang="en-US" dirty="0"/>
              <a:t>Live Venue Grant:  How To Use the Grant</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a:xfrm>
            <a:off x="720000" y="2541600"/>
            <a:ext cx="3944279" cy="3227375"/>
          </a:xfrm>
        </p:spPr>
        <p:txBody>
          <a:bodyPr>
            <a:normAutofit fontScale="62500" lnSpcReduction="20000"/>
          </a:bodyPr>
          <a:lstStyle/>
          <a:p>
            <a:r>
              <a:rPr lang="en-US" dirty="0"/>
              <a:t>Payroll costs</a:t>
            </a:r>
          </a:p>
          <a:p>
            <a:r>
              <a:rPr lang="en-US" dirty="0"/>
              <a:t>Rent</a:t>
            </a:r>
          </a:p>
          <a:p>
            <a:r>
              <a:rPr lang="en-US" dirty="0"/>
              <a:t>Utilities</a:t>
            </a:r>
          </a:p>
          <a:p>
            <a:r>
              <a:rPr lang="en-US" dirty="0"/>
              <a:t>Scheduled mortgage payments, not including prepayments</a:t>
            </a:r>
          </a:p>
          <a:p>
            <a:r>
              <a:rPr lang="en-US" dirty="0"/>
              <a:t>Scheduled payments on debts taken out before February 15, 2020, not including prepayments</a:t>
            </a:r>
          </a:p>
        </p:txBody>
      </p:sp>
      <p:sp>
        <p:nvSpPr>
          <p:cNvPr id="8" name="TextBox 7">
            <a:extLst>
              <a:ext uri="{FF2B5EF4-FFF2-40B4-BE49-F238E27FC236}">
                <a16:creationId xmlns:a16="http://schemas.microsoft.com/office/drawing/2014/main" id="{F5FAAFD5-54E8-4DE6-A81F-79881695C276}"/>
              </a:ext>
            </a:extLst>
          </p:cNvPr>
          <p:cNvSpPr txBox="1"/>
          <p:nvPr/>
        </p:nvSpPr>
        <p:spPr>
          <a:xfrm>
            <a:off x="4899171" y="2449585"/>
            <a:ext cx="3556932" cy="3016210"/>
          </a:xfrm>
          <a:prstGeom prst="rect">
            <a:avLst/>
          </a:prstGeom>
          <a:noFill/>
        </p:spPr>
        <p:txBody>
          <a:bodyPr wrap="square" rtlCol="0">
            <a:spAutoFit/>
          </a:bodyPr>
          <a:lstStyle/>
          <a:p>
            <a:pPr marL="285750" indent="-285750">
              <a:buClr>
                <a:schemeClr val="bg2">
                  <a:lumMod val="25000"/>
                  <a:lumOff val="75000"/>
                </a:schemeClr>
              </a:buClr>
              <a:buFont typeface="Arial" panose="020B0604020202020204" pitchFamily="34" charset="0"/>
              <a:buChar char="•"/>
            </a:pPr>
            <a:r>
              <a:rPr lang="en-US" sz="1900" dirty="0">
                <a:solidFill>
                  <a:schemeClr val="tx2">
                    <a:lumMod val="90000"/>
                  </a:schemeClr>
                </a:solidFill>
              </a:rPr>
              <a:t>Worker protection to meet COVID-19 safety guidelines</a:t>
            </a:r>
          </a:p>
          <a:p>
            <a:pPr marL="285750" indent="-285750">
              <a:buClr>
                <a:schemeClr val="bg2">
                  <a:lumMod val="25000"/>
                  <a:lumOff val="75000"/>
                </a:schemeClr>
              </a:buClr>
              <a:buFont typeface="Arial" panose="020B0604020202020204" pitchFamily="34" charset="0"/>
              <a:buChar char="•"/>
            </a:pPr>
            <a:r>
              <a:rPr lang="en-US" sz="1900" dirty="0">
                <a:solidFill>
                  <a:schemeClr val="tx2">
                    <a:lumMod val="90000"/>
                  </a:schemeClr>
                </a:solidFill>
              </a:rPr>
              <a:t>Payments of up to $100,000 to independent contractors</a:t>
            </a:r>
          </a:p>
          <a:p>
            <a:pPr marL="285750" indent="-285750">
              <a:buClr>
                <a:schemeClr val="bg2">
                  <a:lumMod val="25000"/>
                  <a:lumOff val="75000"/>
                </a:schemeClr>
              </a:buClr>
              <a:buFont typeface="Arial" panose="020B0604020202020204" pitchFamily="34" charset="0"/>
              <a:buChar char="•"/>
            </a:pPr>
            <a:r>
              <a:rPr lang="en-US" sz="1900" dirty="0">
                <a:solidFill>
                  <a:schemeClr val="tx2">
                    <a:lumMod val="90000"/>
                  </a:schemeClr>
                </a:solidFill>
              </a:rPr>
              <a:t>Maintenance expenses</a:t>
            </a:r>
          </a:p>
          <a:p>
            <a:pPr marL="285750" indent="-285750">
              <a:buClr>
                <a:schemeClr val="bg2">
                  <a:lumMod val="25000"/>
                  <a:lumOff val="75000"/>
                </a:schemeClr>
              </a:buClr>
              <a:buFont typeface="Arial" panose="020B0604020202020204" pitchFamily="34" charset="0"/>
              <a:buChar char="•"/>
            </a:pPr>
            <a:r>
              <a:rPr lang="en-US" sz="1900" dirty="0">
                <a:solidFill>
                  <a:schemeClr val="tx2">
                    <a:lumMod val="90000"/>
                  </a:schemeClr>
                </a:solidFill>
              </a:rPr>
              <a:t>Administrative costs, including fees and licensing expenses</a:t>
            </a:r>
          </a:p>
          <a:p>
            <a:pPr marL="285750" indent="-285750">
              <a:buClr>
                <a:schemeClr val="bg2">
                  <a:lumMod val="25000"/>
                  <a:lumOff val="75000"/>
                </a:schemeClr>
              </a:buClr>
              <a:buFont typeface="Arial" panose="020B0604020202020204" pitchFamily="34" charset="0"/>
              <a:buChar char="•"/>
            </a:pPr>
            <a:r>
              <a:rPr lang="en-US" sz="1900" dirty="0">
                <a:solidFill>
                  <a:schemeClr val="tx2">
                    <a:lumMod val="90000"/>
                  </a:schemeClr>
                </a:solidFill>
              </a:rPr>
              <a:t>State and local taxes and fees</a:t>
            </a:r>
          </a:p>
        </p:txBody>
      </p:sp>
      <p:sp>
        <p:nvSpPr>
          <p:cNvPr id="9" name="TextBox 8">
            <a:extLst>
              <a:ext uri="{FF2B5EF4-FFF2-40B4-BE49-F238E27FC236}">
                <a16:creationId xmlns:a16="http://schemas.microsoft.com/office/drawing/2014/main" id="{1C59D65A-42DD-43AB-9769-1C7702BBC4EE}"/>
              </a:ext>
            </a:extLst>
          </p:cNvPr>
          <p:cNvSpPr txBox="1"/>
          <p:nvPr/>
        </p:nvSpPr>
        <p:spPr>
          <a:xfrm>
            <a:off x="8909108" y="2449585"/>
            <a:ext cx="2684477" cy="3139321"/>
          </a:xfrm>
          <a:prstGeom prst="rect">
            <a:avLst/>
          </a:prstGeom>
          <a:noFill/>
        </p:spPr>
        <p:txBody>
          <a:bodyPr wrap="square" rtlCol="0">
            <a:spAutoFit/>
          </a:bodyPr>
          <a:lstStyle/>
          <a:p>
            <a:pPr marL="285750" indent="-285750">
              <a:buClr>
                <a:schemeClr val="bg2">
                  <a:lumMod val="25000"/>
                  <a:lumOff val="75000"/>
                </a:schemeClr>
              </a:buClr>
              <a:buFont typeface="Arial" panose="020B0604020202020204" pitchFamily="34" charset="0"/>
              <a:buChar char="•"/>
            </a:pPr>
            <a:r>
              <a:rPr lang="en-US" dirty="0">
                <a:solidFill>
                  <a:schemeClr val="tx2">
                    <a:lumMod val="90000"/>
                  </a:schemeClr>
                </a:solidFill>
              </a:rPr>
              <a:t>Operating leases signed before February 15, 2020</a:t>
            </a:r>
          </a:p>
          <a:p>
            <a:pPr marL="285750" indent="-285750">
              <a:buClr>
                <a:schemeClr val="bg2">
                  <a:lumMod val="25000"/>
                  <a:lumOff val="75000"/>
                </a:schemeClr>
              </a:buClr>
              <a:buFont typeface="Arial" panose="020B0604020202020204" pitchFamily="34" charset="0"/>
              <a:buChar char="•"/>
            </a:pPr>
            <a:r>
              <a:rPr lang="en-US" dirty="0">
                <a:solidFill>
                  <a:schemeClr val="tx2">
                    <a:lumMod val="90000"/>
                  </a:schemeClr>
                </a:solidFill>
              </a:rPr>
              <a:t>Insurance payments</a:t>
            </a:r>
          </a:p>
          <a:p>
            <a:pPr marL="285750" indent="-285750">
              <a:buClr>
                <a:schemeClr val="bg2">
                  <a:lumMod val="25000"/>
                  <a:lumOff val="75000"/>
                </a:schemeClr>
              </a:buClr>
              <a:buFont typeface="Arial" panose="020B0604020202020204" pitchFamily="34" charset="0"/>
              <a:buChar char="•"/>
            </a:pPr>
            <a:r>
              <a:rPr lang="en-US" dirty="0">
                <a:solidFill>
                  <a:schemeClr val="tx2">
                    <a:lumMod val="90000"/>
                  </a:schemeClr>
                </a:solidFill>
              </a:rPr>
              <a:t>Advertising</a:t>
            </a:r>
          </a:p>
          <a:p>
            <a:pPr marL="285750" indent="-285750">
              <a:buClr>
                <a:schemeClr val="bg2">
                  <a:lumMod val="25000"/>
                  <a:lumOff val="75000"/>
                </a:schemeClr>
              </a:buClr>
              <a:buFont typeface="Arial" panose="020B0604020202020204" pitchFamily="34" charset="0"/>
              <a:buChar char="•"/>
            </a:pPr>
            <a:r>
              <a:rPr lang="en-US" dirty="0">
                <a:solidFill>
                  <a:schemeClr val="tx2">
                    <a:lumMod val="90000"/>
                  </a:schemeClr>
                </a:solidFill>
              </a:rPr>
              <a:t>Production transportation</a:t>
            </a:r>
          </a:p>
          <a:p>
            <a:pPr marL="285750" indent="-285750">
              <a:buClr>
                <a:schemeClr val="bg2">
                  <a:lumMod val="25000"/>
                  <a:lumOff val="75000"/>
                </a:schemeClr>
              </a:buClr>
              <a:buFont typeface="Arial" panose="020B0604020202020204" pitchFamily="34" charset="0"/>
              <a:buChar char="•"/>
            </a:pPr>
            <a:r>
              <a:rPr lang="en-US" dirty="0">
                <a:solidFill>
                  <a:schemeClr val="tx2">
                    <a:lumMod val="90000"/>
                  </a:schemeClr>
                </a:solidFill>
              </a:rPr>
              <a:t>Capital expenditures related to a live performance or exhibit</a:t>
            </a:r>
          </a:p>
        </p:txBody>
      </p:sp>
      <p:sp>
        <p:nvSpPr>
          <p:cNvPr id="10" name="TextBox 9">
            <a:extLst>
              <a:ext uri="{FF2B5EF4-FFF2-40B4-BE49-F238E27FC236}">
                <a16:creationId xmlns:a16="http://schemas.microsoft.com/office/drawing/2014/main" id="{6010B751-DE48-434E-B707-554DCCFA754A}"/>
              </a:ext>
            </a:extLst>
          </p:cNvPr>
          <p:cNvSpPr txBox="1"/>
          <p:nvPr/>
        </p:nvSpPr>
        <p:spPr>
          <a:xfrm>
            <a:off x="922789" y="1518407"/>
            <a:ext cx="9630561" cy="646331"/>
          </a:xfrm>
          <a:prstGeom prst="rect">
            <a:avLst/>
          </a:prstGeom>
          <a:noFill/>
        </p:spPr>
        <p:txBody>
          <a:bodyPr wrap="square" rtlCol="0">
            <a:spAutoFit/>
          </a:bodyPr>
          <a:lstStyle/>
          <a:p>
            <a:r>
              <a:rPr lang="en-US" dirty="0"/>
              <a:t>You can use your grant for eligible expenses you business faced or is facing between March 1, 2020, and June 30, 2022:</a:t>
            </a:r>
          </a:p>
        </p:txBody>
      </p:sp>
    </p:spTree>
    <p:extLst>
      <p:ext uri="{BB962C8B-B14F-4D97-AF65-F5344CB8AC3E}">
        <p14:creationId xmlns:p14="http://schemas.microsoft.com/office/powerpoint/2010/main" val="1576724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FFA9-5499-4CD8-A83B-4AD306E4F645}"/>
              </a:ext>
            </a:extLst>
          </p:cNvPr>
          <p:cNvSpPr>
            <a:spLocks noGrp="1"/>
          </p:cNvSpPr>
          <p:nvPr>
            <p:ph type="title"/>
          </p:nvPr>
        </p:nvSpPr>
        <p:spPr/>
        <p:txBody>
          <a:bodyPr/>
          <a:lstStyle/>
          <a:p>
            <a:r>
              <a:rPr lang="en-US" dirty="0"/>
              <a:t>Live Venue Grant:  Documentation Required</a:t>
            </a:r>
          </a:p>
        </p:txBody>
      </p:sp>
      <p:sp>
        <p:nvSpPr>
          <p:cNvPr id="3" name="Content Placeholder 2">
            <a:extLst>
              <a:ext uri="{FF2B5EF4-FFF2-40B4-BE49-F238E27FC236}">
                <a16:creationId xmlns:a16="http://schemas.microsoft.com/office/drawing/2014/main" id="{6BEBFBE4-857A-4BBA-8C92-FA2AA1F9BAC2}"/>
              </a:ext>
            </a:extLst>
          </p:cNvPr>
          <p:cNvSpPr>
            <a:spLocks noGrp="1"/>
          </p:cNvSpPr>
          <p:nvPr>
            <p:ph idx="1"/>
          </p:nvPr>
        </p:nvSpPr>
        <p:spPr/>
        <p:txBody>
          <a:bodyPr>
            <a:normAutofit/>
          </a:bodyPr>
          <a:lstStyle/>
          <a:p>
            <a:pPr marL="0" indent="0">
              <a:buNone/>
            </a:pPr>
            <a:r>
              <a:rPr lang="en-US" dirty="0"/>
              <a:t>While you don't have to submit any documents after applying, there's a chance you could be audited to make sure your company or organization spent the awarded funds appropriately. Plan to keep employment records for four years after receiving the grant and all other records for three years.</a:t>
            </a:r>
          </a:p>
        </p:txBody>
      </p:sp>
    </p:spTree>
    <p:extLst>
      <p:ext uri="{BB962C8B-B14F-4D97-AF65-F5344CB8AC3E}">
        <p14:creationId xmlns:p14="http://schemas.microsoft.com/office/powerpoint/2010/main" val="1012613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AB22878-49D5-489C-B3CA-E6C6AC78E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E7E397FA-61B1-4A51-BA62-4BF4A9F41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447800"/>
            <a:ext cx="9144000" cy="2456688"/>
          </a:xfrm>
          <a:prstGeom prst="rect">
            <a:avLst/>
          </a:prstGeom>
        </p:spPr>
      </p:pic>
      <p:sp>
        <p:nvSpPr>
          <p:cNvPr id="2" name="TextBox 1">
            <a:extLst>
              <a:ext uri="{FF2B5EF4-FFF2-40B4-BE49-F238E27FC236}">
                <a16:creationId xmlns:a16="http://schemas.microsoft.com/office/drawing/2014/main" id="{F9C0C13D-48D4-4EA7-A69C-8C6B0EA42AD8}"/>
              </a:ext>
            </a:extLst>
          </p:cNvPr>
          <p:cNvSpPr txBox="1"/>
          <p:nvPr/>
        </p:nvSpPr>
        <p:spPr>
          <a:xfrm>
            <a:off x="2725445" y="3681441"/>
            <a:ext cx="9602680" cy="1938992"/>
          </a:xfrm>
          <a:prstGeom prst="rect">
            <a:avLst/>
          </a:prstGeom>
          <a:noFill/>
        </p:spPr>
        <p:txBody>
          <a:bodyPr wrap="square" rtlCol="0">
            <a:spAutoFit/>
          </a:bodyPr>
          <a:lstStyle/>
          <a:p>
            <a:r>
              <a:rPr lang="en-US" sz="6000" dirty="0"/>
              <a:t>Any Questions?</a:t>
            </a:r>
          </a:p>
          <a:p>
            <a:r>
              <a:rPr lang="en-US" sz="6000" dirty="0"/>
              <a:t>jment@mentlaw.com</a:t>
            </a:r>
          </a:p>
        </p:txBody>
      </p:sp>
    </p:spTree>
    <p:extLst>
      <p:ext uri="{BB962C8B-B14F-4D97-AF65-F5344CB8AC3E}">
        <p14:creationId xmlns:p14="http://schemas.microsoft.com/office/powerpoint/2010/main" val="295641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986A57D-A7E6-41AD-BB5D-75626B4CA99E}"/>
              </a:ext>
            </a:extLst>
          </p:cNvPr>
          <p:cNvGraphicFramePr/>
          <p:nvPr>
            <p:extLst>
              <p:ext uri="{D42A27DB-BD31-4B8C-83A1-F6EECF244321}">
                <p14:modId xmlns:p14="http://schemas.microsoft.com/office/powerpoint/2010/main" val="2587755222"/>
              </p:ext>
            </p:extLst>
          </p:nvPr>
        </p:nvGraphicFramePr>
        <p:xfrm>
          <a:off x="578841" y="536895"/>
          <a:ext cx="10754686" cy="58639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127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3CE3-86E7-4806-A094-CED8701E67EC}"/>
              </a:ext>
            </a:extLst>
          </p:cNvPr>
          <p:cNvSpPr>
            <a:spLocks noGrp="1"/>
          </p:cNvSpPr>
          <p:nvPr>
            <p:ph type="title"/>
          </p:nvPr>
        </p:nvSpPr>
        <p:spPr/>
        <p:txBody>
          <a:bodyPr/>
          <a:lstStyle/>
          <a:p>
            <a:r>
              <a:rPr lang="en-US" dirty="0"/>
              <a:t>Vaccination: The Rollout</a:t>
            </a:r>
          </a:p>
        </p:txBody>
      </p:sp>
      <p:sp>
        <p:nvSpPr>
          <p:cNvPr id="3" name="Content Placeholder 2">
            <a:extLst>
              <a:ext uri="{FF2B5EF4-FFF2-40B4-BE49-F238E27FC236}">
                <a16:creationId xmlns:a16="http://schemas.microsoft.com/office/drawing/2014/main" id="{B25AED30-A27D-47E1-9D32-A821578759C7}"/>
              </a:ext>
            </a:extLst>
          </p:cNvPr>
          <p:cNvSpPr>
            <a:spLocks noGrp="1"/>
          </p:cNvSpPr>
          <p:nvPr>
            <p:ph sz="half" idx="1"/>
          </p:nvPr>
        </p:nvSpPr>
        <p:spPr>
          <a:xfrm>
            <a:off x="5403273" y="2285999"/>
            <a:ext cx="5673436" cy="3810001"/>
          </a:xfrm>
        </p:spPr>
        <p:txBody>
          <a:bodyPr>
            <a:normAutofit fontScale="62500" lnSpcReduction="20000"/>
          </a:bodyPr>
          <a:lstStyle/>
          <a:p>
            <a:r>
              <a:rPr lang="en-US" dirty="0"/>
              <a:t>In the United States 16 million doses have been administered.  To put that in perspective that is LESS than 5% of the population.  </a:t>
            </a:r>
          </a:p>
          <a:p>
            <a:r>
              <a:rPr lang="en-US" dirty="0"/>
              <a:t>Each state has divided their populations into groups or phases or tiers, and each is working through them at its own pace. </a:t>
            </a:r>
          </a:p>
          <a:p>
            <a:r>
              <a:rPr lang="en-US" dirty="0"/>
              <a:t>Most states’ websites acknowledge the limited vaccine supply, and that many of the state hotlines are likely to be experiencing difficulties. So what stage are the states at? </a:t>
            </a:r>
          </a:p>
        </p:txBody>
      </p:sp>
      <p:pic>
        <p:nvPicPr>
          <p:cNvPr id="7" name="Picture 6">
            <a:extLst>
              <a:ext uri="{FF2B5EF4-FFF2-40B4-BE49-F238E27FC236}">
                <a16:creationId xmlns:a16="http://schemas.microsoft.com/office/drawing/2014/main" id="{C9B7532F-664E-4D54-9480-23F911C6D9FD}"/>
              </a:ext>
            </a:extLst>
          </p:cNvPr>
          <p:cNvPicPr>
            <a:picLocks noChangeAspect="1"/>
          </p:cNvPicPr>
          <p:nvPr/>
        </p:nvPicPr>
        <p:blipFill>
          <a:blip r:embed="rId2"/>
          <a:stretch>
            <a:fillRect/>
          </a:stretch>
        </p:blipFill>
        <p:spPr>
          <a:xfrm>
            <a:off x="420832" y="2285999"/>
            <a:ext cx="4762500" cy="3590925"/>
          </a:xfrm>
          <a:prstGeom prst="rect">
            <a:avLst/>
          </a:prstGeom>
        </p:spPr>
      </p:pic>
    </p:spTree>
    <p:extLst>
      <p:ext uri="{BB962C8B-B14F-4D97-AF65-F5344CB8AC3E}">
        <p14:creationId xmlns:p14="http://schemas.microsoft.com/office/powerpoint/2010/main" val="3536528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AED30-A27D-47E1-9D32-A821578759C7}"/>
              </a:ext>
            </a:extLst>
          </p:cNvPr>
          <p:cNvSpPr>
            <a:spLocks noGrp="1"/>
          </p:cNvSpPr>
          <p:nvPr>
            <p:ph sz="half" idx="1"/>
          </p:nvPr>
        </p:nvSpPr>
        <p:spPr>
          <a:xfrm>
            <a:off x="415637" y="280555"/>
            <a:ext cx="5372100" cy="5850081"/>
          </a:xfrm>
        </p:spPr>
        <p:txBody>
          <a:bodyPr>
            <a:normAutofit fontScale="47500" lnSpcReduction="20000"/>
          </a:bodyPr>
          <a:lstStyle/>
          <a:p>
            <a:r>
              <a:rPr lang="en-US" dirty="0"/>
              <a:t>Alabama		65+ and </a:t>
            </a:r>
            <a:r>
              <a:rPr lang="en-US" b="1" dirty="0"/>
              <a:t>Education</a:t>
            </a:r>
          </a:p>
          <a:p>
            <a:r>
              <a:rPr lang="en-US" dirty="0"/>
              <a:t>Alaska		HCW, LTC, First Responders</a:t>
            </a:r>
          </a:p>
          <a:p>
            <a:r>
              <a:rPr lang="en-US" dirty="0"/>
              <a:t>Arizona		Allocated at the Local Level</a:t>
            </a:r>
          </a:p>
          <a:p>
            <a:r>
              <a:rPr lang="en-US" dirty="0"/>
              <a:t>Arkansas		70+ and </a:t>
            </a:r>
            <a:r>
              <a:rPr lang="en-US" b="1" dirty="0"/>
              <a:t>Education</a:t>
            </a:r>
          </a:p>
          <a:p>
            <a:r>
              <a:rPr lang="en-US" dirty="0"/>
              <a:t>California	HCW, LTC, 65+, </a:t>
            </a:r>
            <a:r>
              <a:rPr lang="en-US" b="1" dirty="0"/>
              <a:t>Education</a:t>
            </a:r>
          </a:p>
          <a:p>
            <a:r>
              <a:rPr lang="en-US" dirty="0"/>
              <a:t>Colorado	65+ HCW, LTC, </a:t>
            </a:r>
            <a:r>
              <a:rPr lang="en-US" b="1" dirty="0"/>
              <a:t>Education</a:t>
            </a:r>
          </a:p>
          <a:p>
            <a:r>
              <a:rPr lang="en-US" dirty="0"/>
              <a:t>Connecticut	HCW, LTC, First Responders</a:t>
            </a:r>
          </a:p>
          <a:p>
            <a:r>
              <a:rPr lang="en-US" dirty="0"/>
              <a:t>Delaware	HCW, LTC, </a:t>
            </a:r>
            <a:r>
              <a:rPr lang="en-US" b="1" dirty="0"/>
              <a:t>Education</a:t>
            </a:r>
            <a:r>
              <a:rPr lang="en-US" dirty="0"/>
              <a:t>, First Responders</a:t>
            </a:r>
          </a:p>
          <a:p>
            <a:r>
              <a:rPr lang="en-US" dirty="0"/>
              <a:t>Florida		65+ HCW, Vulnerable Pop.</a:t>
            </a:r>
          </a:p>
          <a:p>
            <a:r>
              <a:rPr lang="en-US" dirty="0"/>
              <a:t>Georgia		HCW, First Responder, LTC, 65+</a:t>
            </a:r>
          </a:p>
          <a:p>
            <a:r>
              <a:rPr lang="en-US" dirty="0"/>
              <a:t>Hawaii		Essential Workers, 75+, </a:t>
            </a:r>
            <a:r>
              <a:rPr lang="en-US" b="1" dirty="0"/>
              <a:t>Education</a:t>
            </a:r>
          </a:p>
          <a:p>
            <a:r>
              <a:rPr lang="en-US" dirty="0"/>
              <a:t>Idaho		HCW, LTC, </a:t>
            </a:r>
            <a:r>
              <a:rPr lang="en-US" b="1" dirty="0"/>
              <a:t>Education</a:t>
            </a:r>
            <a:r>
              <a:rPr lang="en-US" dirty="0"/>
              <a:t>, First Responders, 65+</a:t>
            </a:r>
          </a:p>
          <a:p>
            <a:r>
              <a:rPr lang="en-US" dirty="0"/>
              <a:t>Illinois		65+, HCW, LTC, </a:t>
            </a:r>
            <a:r>
              <a:rPr lang="en-US" b="1" dirty="0"/>
              <a:t>Education</a:t>
            </a:r>
          </a:p>
          <a:p>
            <a:r>
              <a:rPr lang="en-US" dirty="0"/>
              <a:t>Indiana		65+, HCW, LTC, First Responder</a:t>
            </a:r>
          </a:p>
          <a:p>
            <a:r>
              <a:rPr lang="en-US" dirty="0"/>
              <a:t>Iowa		HCW, LTC, </a:t>
            </a:r>
            <a:r>
              <a:rPr lang="en-US" b="1" dirty="0"/>
              <a:t>Education </a:t>
            </a:r>
          </a:p>
          <a:p>
            <a:r>
              <a:rPr lang="en-US" dirty="0"/>
              <a:t>Kansas		HCW, LTC, 65+, Critical Workers</a:t>
            </a:r>
          </a:p>
          <a:p>
            <a:r>
              <a:rPr lang="en-US" dirty="0"/>
              <a:t>Kentucky		LTC, 70+, </a:t>
            </a:r>
            <a:r>
              <a:rPr lang="en-US" b="1" dirty="0"/>
              <a:t>Education</a:t>
            </a:r>
            <a:r>
              <a:rPr lang="en-US" dirty="0"/>
              <a:t>, First Responder</a:t>
            </a:r>
          </a:p>
        </p:txBody>
      </p:sp>
      <p:sp>
        <p:nvSpPr>
          <p:cNvPr id="6" name="Content Placeholder 2">
            <a:extLst>
              <a:ext uri="{FF2B5EF4-FFF2-40B4-BE49-F238E27FC236}">
                <a16:creationId xmlns:a16="http://schemas.microsoft.com/office/drawing/2014/main" id="{D3591823-F2A5-4C30-B030-138B2ECFBA94}"/>
              </a:ext>
            </a:extLst>
          </p:cNvPr>
          <p:cNvSpPr txBox="1">
            <a:spLocks/>
          </p:cNvSpPr>
          <p:nvPr/>
        </p:nvSpPr>
        <p:spPr>
          <a:xfrm>
            <a:off x="6168737" y="297874"/>
            <a:ext cx="5372100" cy="585008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Louisiana	65+, HCW, First Responder, </a:t>
            </a:r>
          </a:p>
          <a:p>
            <a:r>
              <a:rPr lang="en-US" dirty="0"/>
              <a:t>Maine		HCW, LTC</a:t>
            </a:r>
          </a:p>
          <a:p>
            <a:r>
              <a:rPr lang="en-US" dirty="0"/>
              <a:t>Maryland	65+ HCW, </a:t>
            </a:r>
            <a:r>
              <a:rPr lang="en-US" b="1" dirty="0"/>
              <a:t>Education</a:t>
            </a:r>
            <a:r>
              <a:rPr lang="en-US" dirty="0"/>
              <a:t>, First Responders</a:t>
            </a:r>
          </a:p>
          <a:p>
            <a:r>
              <a:rPr lang="en-US" dirty="0"/>
              <a:t>Massachusetts	LTC, First Responders</a:t>
            </a:r>
          </a:p>
          <a:p>
            <a:r>
              <a:rPr lang="en-US" dirty="0"/>
              <a:t>Michigan	HCW, LTC, 65+, </a:t>
            </a:r>
            <a:r>
              <a:rPr lang="en-US" b="1" dirty="0"/>
              <a:t>Education</a:t>
            </a:r>
          </a:p>
          <a:p>
            <a:r>
              <a:rPr lang="en-US" dirty="0"/>
              <a:t>Minnesota	65+, </a:t>
            </a:r>
            <a:r>
              <a:rPr lang="en-US" b="1" dirty="0"/>
              <a:t>Education</a:t>
            </a:r>
            <a:r>
              <a:rPr lang="en-US" dirty="0"/>
              <a:t>, HCW, LTC</a:t>
            </a:r>
          </a:p>
          <a:p>
            <a:r>
              <a:rPr lang="en-US" dirty="0"/>
              <a:t>Mississippi	65+, LTC, HCW</a:t>
            </a:r>
          </a:p>
          <a:p>
            <a:r>
              <a:rPr lang="en-US" dirty="0"/>
              <a:t>Missouri		65+ LTC, HCW</a:t>
            </a:r>
          </a:p>
          <a:p>
            <a:r>
              <a:rPr lang="en-US" dirty="0"/>
              <a:t>Montana		HCW, LTC, 70+</a:t>
            </a:r>
          </a:p>
          <a:p>
            <a:r>
              <a:rPr lang="en-US" dirty="0"/>
              <a:t>Nebraska	HCW, LTC</a:t>
            </a:r>
          </a:p>
          <a:p>
            <a:r>
              <a:rPr lang="en-US" dirty="0"/>
              <a:t>Nevada		HCW, LTC, First Responders, 70+</a:t>
            </a:r>
          </a:p>
          <a:p>
            <a:r>
              <a:rPr lang="en-US" dirty="0"/>
              <a:t>New Hampshire	HCW, LTC, 65+</a:t>
            </a:r>
          </a:p>
          <a:p>
            <a:r>
              <a:rPr lang="en-US" dirty="0"/>
              <a:t>New Jersey	HCW, LTC, 65+</a:t>
            </a:r>
          </a:p>
          <a:p>
            <a:r>
              <a:rPr lang="en-US" dirty="0"/>
              <a:t>New Mexico	HCW, LTC, First Responders, 75+</a:t>
            </a:r>
          </a:p>
          <a:p>
            <a:r>
              <a:rPr lang="en-US" dirty="0"/>
              <a:t>New York	HCW, LTC, 65+, First Responders, </a:t>
            </a:r>
            <a:r>
              <a:rPr lang="en-US" b="1" dirty="0"/>
              <a:t>Education</a:t>
            </a:r>
          </a:p>
          <a:p>
            <a:r>
              <a:rPr lang="en-US" dirty="0"/>
              <a:t>North Carolina	HCW, LTC, 65+</a:t>
            </a:r>
          </a:p>
          <a:p>
            <a:r>
              <a:rPr lang="en-US" dirty="0"/>
              <a:t>North Dakota	HCW, LTC, First Responders, </a:t>
            </a:r>
            <a:r>
              <a:rPr lang="en-US" b="1" dirty="0"/>
              <a:t>Education</a:t>
            </a:r>
            <a:r>
              <a:rPr lang="en-US" dirty="0"/>
              <a:t>, 65+</a:t>
            </a:r>
          </a:p>
          <a:p>
            <a:endParaRPr lang="en-US" dirty="0"/>
          </a:p>
          <a:p>
            <a:endParaRPr lang="en-US" dirty="0"/>
          </a:p>
        </p:txBody>
      </p:sp>
    </p:spTree>
    <p:extLst>
      <p:ext uri="{BB962C8B-B14F-4D97-AF65-F5344CB8AC3E}">
        <p14:creationId xmlns:p14="http://schemas.microsoft.com/office/powerpoint/2010/main" val="1151483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AED30-A27D-47E1-9D32-A821578759C7}"/>
              </a:ext>
            </a:extLst>
          </p:cNvPr>
          <p:cNvSpPr>
            <a:spLocks noGrp="1"/>
          </p:cNvSpPr>
          <p:nvPr>
            <p:ph sz="half" idx="1"/>
          </p:nvPr>
        </p:nvSpPr>
        <p:spPr>
          <a:xfrm>
            <a:off x="280555" y="748146"/>
            <a:ext cx="5372100" cy="5850081"/>
          </a:xfrm>
        </p:spPr>
        <p:txBody>
          <a:bodyPr>
            <a:normAutofit fontScale="55000" lnSpcReduction="20000"/>
          </a:bodyPr>
          <a:lstStyle/>
          <a:p>
            <a:r>
              <a:rPr lang="en-US" dirty="0"/>
              <a:t>Ohio		HCW, LTC, 65+</a:t>
            </a:r>
          </a:p>
          <a:p>
            <a:r>
              <a:rPr lang="en-US" dirty="0"/>
              <a:t>Oklahoma	HCW, LTC, First Responders, 65+</a:t>
            </a:r>
          </a:p>
          <a:p>
            <a:r>
              <a:rPr lang="en-US" dirty="0"/>
              <a:t>Oregon		HCW, LTC, </a:t>
            </a:r>
            <a:r>
              <a:rPr lang="en-US" b="1" dirty="0"/>
              <a:t>Education</a:t>
            </a:r>
          </a:p>
          <a:p>
            <a:r>
              <a:rPr lang="en-US" dirty="0"/>
              <a:t>Pennsylvania	HCW, LTC, 65+</a:t>
            </a:r>
          </a:p>
          <a:p>
            <a:r>
              <a:rPr lang="en-US" dirty="0"/>
              <a:t>Rhode Island	HCW, First Responders, </a:t>
            </a:r>
            <a:r>
              <a:rPr lang="en-US" b="1" dirty="0"/>
              <a:t>Education</a:t>
            </a:r>
          </a:p>
          <a:p>
            <a:r>
              <a:rPr lang="en-US" dirty="0"/>
              <a:t>South Carolina	HCW, LTC</a:t>
            </a:r>
          </a:p>
          <a:p>
            <a:r>
              <a:rPr lang="en-US" dirty="0"/>
              <a:t>South Dakota	HCW, LTC, First Responders, 75+</a:t>
            </a:r>
          </a:p>
          <a:p>
            <a:r>
              <a:rPr lang="en-US" dirty="0"/>
              <a:t>Tennessee	75+</a:t>
            </a:r>
          </a:p>
          <a:p>
            <a:r>
              <a:rPr lang="en-US" dirty="0"/>
              <a:t>Texas		HCW, LTC, 65+</a:t>
            </a:r>
          </a:p>
          <a:p>
            <a:r>
              <a:rPr lang="en-US" dirty="0"/>
              <a:t>Utah		HCW, LTC, First Responders, 70+, 		</a:t>
            </a:r>
            <a:r>
              <a:rPr lang="en-US" b="1" dirty="0"/>
              <a:t>Education</a:t>
            </a:r>
          </a:p>
          <a:p>
            <a:r>
              <a:rPr lang="en-US" dirty="0"/>
              <a:t>Vermont	HCW, LTC, 75+</a:t>
            </a:r>
          </a:p>
          <a:p>
            <a:r>
              <a:rPr lang="en-US" dirty="0"/>
              <a:t>Virginia		HCW, LTC, 65+</a:t>
            </a:r>
          </a:p>
        </p:txBody>
      </p:sp>
      <p:sp>
        <p:nvSpPr>
          <p:cNvPr id="6" name="Content Placeholder 2">
            <a:extLst>
              <a:ext uri="{FF2B5EF4-FFF2-40B4-BE49-F238E27FC236}">
                <a16:creationId xmlns:a16="http://schemas.microsoft.com/office/drawing/2014/main" id="{D3591823-F2A5-4C30-B030-138B2ECFBA94}"/>
              </a:ext>
            </a:extLst>
          </p:cNvPr>
          <p:cNvSpPr txBox="1">
            <a:spLocks/>
          </p:cNvSpPr>
          <p:nvPr/>
        </p:nvSpPr>
        <p:spPr>
          <a:xfrm>
            <a:off x="6096000" y="651166"/>
            <a:ext cx="5607626" cy="3224644"/>
          </a:xfrm>
          <a:prstGeom prst="rect">
            <a:avLst/>
          </a:prstGeom>
        </p:spPr>
        <p:txBody>
          <a:bodyPr vert="horz" lIns="91440" tIns="45720" rIns="91440" bIns="45720" rtlCol="0">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Washington, D.C. 	HCW, 65+</a:t>
            </a:r>
          </a:p>
          <a:p>
            <a:r>
              <a:rPr lang="en-US" sz="1500" dirty="0"/>
              <a:t>Washington	HCW, First Responders, 65+</a:t>
            </a:r>
          </a:p>
          <a:p>
            <a:r>
              <a:rPr lang="en-US" sz="1500" dirty="0"/>
              <a:t>West Virginia	65+, HCW, LTC, First Responder</a:t>
            </a:r>
          </a:p>
          <a:p>
            <a:r>
              <a:rPr lang="en-US" sz="1500" dirty="0"/>
              <a:t>Wisconsin	65+, HCW, LTC, First Responder</a:t>
            </a:r>
          </a:p>
          <a:p>
            <a:r>
              <a:rPr lang="en-US" sz="1500" dirty="0"/>
              <a:t>Wyoming	HCW, LTC, 65+</a:t>
            </a:r>
          </a:p>
          <a:p>
            <a:pPr marL="0" indent="0">
              <a:buNone/>
            </a:pPr>
            <a:r>
              <a:rPr lang="en-US" sz="1500" dirty="0">
                <a:hlinkClick r:id="rId2"/>
              </a:rPr>
              <a:t>https://www.wsj.com/articles/how-to-get-a-covid-19-vaccine-a-state-by-state-guide-11611703769</a:t>
            </a:r>
            <a:endParaRPr lang="en-US" sz="1500" dirty="0"/>
          </a:p>
          <a:p>
            <a:pPr marL="0" indent="0">
              <a:buNone/>
            </a:pPr>
            <a:endParaRPr lang="en-US" dirty="0"/>
          </a:p>
          <a:p>
            <a:endParaRPr lang="en-US" dirty="0"/>
          </a:p>
        </p:txBody>
      </p:sp>
    </p:spTree>
    <p:extLst>
      <p:ext uri="{BB962C8B-B14F-4D97-AF65-F5344CB8AC3E}">
        <p14:creationId xmlns:p14="http://schemas.microsoft.com/office/powerpoint/2010/main" val="478719159"/>
      </p:ext>
    </p:extLst>
  </p:cSld>
  <p:clrMapOvr>
    <a:masterClrMapping/>
  </p:clrMapOvr>
</p:sld>
</file>

<file path=ppt/theme/theme1.xml><?xml version="1.0" encoding="utf-8"?>
<a:theme xmlns:a="http://schemas.openxmlformats.org/drawingml/2006/main" name="PebbleVTI">
  <a:themeElements>
    <a:clrScheme name="AnalogousFromDarkSeedLeftStep">
      <a:dk1>
        <a:srgbClr val="000000"/>
      </a:dk1>
      <a:lt1>
        <a:srgbClr val="FFFFFF"/>
      </a:lt1>
      <a:dk2>
        <a:srgbClr val="242C41"/>
      </a:dk2>
      <a:lt2>
        <a:srgbClr val="E2E8E2"/>
      </a:lt2>
      <a:accent1>
        <a:srgbClr val="C14DC3"/>
      </a:accent1>
      <a:accent2>
        <a:srgbClr val="7E3BB1"/>
      </a:accent2>
      <a:accent3>
        <a:srgbClr val="5E4DC3"/>
      </a:accent3>
      <a:accent4>
        <a:srgbClr val="3B5BB1"/>
      </a:accent4>
      <a:accent5>
        <a:srgbClr val="4D9EC3"/>
      </a:accent5>
      <a:accent6>
        <a:srgbClr val="3BB1A5"/>
      </a:accent6>
      <a:hlink>
        <a:srgbClr val="3F81BF"/>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4428</Words>
  <Application>Microsoft Office PowerPoint</Application>
  <PresentationFormat>Widescreen</PresentationFormat>
  <Paragraphs>343</Paragraphs>
  <Slides>58</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58</vt:i4>
      </vt:variant>
    </vt:vector>
  </HeadingPairs>
  <TitlesOfParts>
    <vt:vector size="69" baseType="lpstr">
      <vt:lpstr>Arial</vt:lpstr>
      <vt:lpstr>Arial Rounded MT Bold</vt:lpstr>
      <vt:lpstr>Avenir Next LT Pro</vt:lpstr>
      <vt:lpstr>Avenir Next LT Pro Light</vt:lpstr>
      <vt:lpstr>Calibri</vt:lpstr>
      <vt:lpstr>Helvetica</vt:lpstr>
      <vt:lpstr>Myriad Pro</vt:lpstr>
      <vt:lpstr>Myriad Pro Black</vt:lpstr>
      <vt:lpstr>Sitka Subheading</vt:lpstr>
      <vt:lpstr>PebbleVTI</vt:lpstr>
      <vt:lpstr>Office Theme</vt:lpstr>
      <vt:lpstr>PowerPoint Presentation</vt:lpstr>
      <vt:lpstr>We Will Fly Again Part II</vt:lpstr>
      <vt:lpstr>Vaccines and Testing </vt:lpstr>
      <vt:lpstr>Rules, Regulations, Responsibility: Who is in charge here???</vt:lpstr>
      <vt:lpstr>Covid Testing/Entry Restrictions: A very small sample.</vt:lpstr>
      <vt:lpstr>PowerPoint Presentation</vt:lpstr>
      <vt:lpstr>Vaccination: The Rollout</vt:lpstr>
      <vt:lpstr>PowerPoint Presentation</vt:lpstr>
      <vt:lpstr>PowerPoint Presentation</vt:lpstr>
      <vt:lpstr>Get Your Vaccine News Here!</vt:lpstr>
      <vt:lpstr>Vaccinations: Who Might Require Proof?</vt:lpstr>
      <vt:lpstr>Vaccinations: Who Might Require Proof?</vt:lpstr>
      <vt:lpstr>Vaccinations: Who Might Require Proof?</vt:lpstr>
      <vt:lpstr>Vaccinations: Who Might Require Proof?</vt:lpstr>
      <vt:lpstr>Vaccinations: Are You Considering Vaccination Requirement?  Things to Consider.</vt:lpstr>
      <vt:lpstr>Tour Operator: Best Practices</vt:lpstr>
      <vt:lpstr>Updating Behavior</vt:lpstr>
      <vt:lpstr>Updating our Behavior!</vt:lpstr>
      <vt:lpstr>Updating our Behavior!</vt:lpstr>
      <vt:lpstr>Updating our Behavior!</vt:lpstr>
      <vt:lpstr>Tour Operators: Doing it Right</vt:lpstr>
      <vt:lpstr>Tour Operators: Doing it Right</vt:lpstr>
      <vt:lpstr>Tour Operators: Doing it Right</vt:lpstr>
      <vt:lpstr>What about Liability?</vt:lpstr>
      <vt:lpstr>Evolving Legal Issues</vt:lpstr>
      <vt:lpstr>This Year We Learned:</vt:lpstr>
      <vt:lpstr>Student Music Tour Cancellations Ends in AG Orders to Pay Up</vt:lpstr>
      <vt:lpstr>Student Music Tour Cancellations Ends in AG Orders to Pay Up</vt:lpstr>
      <vt:lpstr>Student Music Tour Cancellations Ends in AG Orders to Pay Up</vt:lpstr>
      <vt:lpstr>Student Music Tour Cancellations: PR Nightmare</vt:lpstr>
      <vt:lpstr>Example Two: TO provides NO refund. </vt:lpstr>
      <vt:lpstr>PowerPoint Presentation</vt:lpstr>
      <vt:lpstr>Risk Management </vt:lpstr>
      <vt:lpstr>Risk Management Plan</vt:lpstr>
      <vt:lpstr>Covid Waivers</vt:lpstr>
      <vt:lpstr>Destination Waiver</vt:lpstr>
      <vt:lpstr>Cancellation Policy</vt:lpstr>
      <vt:lpstr>Supplier Flow: An Example in the Importance of Transparency</vt:lpstr>
      <vt:lpstr>PowerPoint Presentation</vt:lpstr>
      <vt:lpstr>Understanding Insurance</vt:lpstr>
      <vt:lpstr>Government Regulation and Group Policies</vt:lpstr>
      <vt:lpstr>CFAR and the COVID Coverage Myth</vt:lpstr>
      <vt:lpstr>Quarantine Coverage: Does it Exist?</vt:lpstr>
      <vt:lpstr>PowerPoint Presentation</vt:lpstr>
      <vt:lpstr>Quarantine:  Have a Plan!</vt:lpstr>
      <vt:lpstr>Live Venue Grant Program</vt:lpstr>
      <vt:lpstr>Live Venue Grant:  How to Get One</vt:lpstr>
      <vt:lpstr>Live Venue Grant:  How to Get One</vt:lpstr>
      <vt:lpstr>Live Venue Grant:  Eligibility</vt:lpstr>
      <vt:lpstr>Live Venue Grant:  Eligibility</vt:lpstr>
      <vt:lpstr>Live Venue Grant:  Eligibility/ Size Requirement</vt:lpstr>
      <vt:lpstr>Live Venue Grant:  Eligibility/ Performance Space</vt:lpstr>
      <vt:lpstr>Live Venue Grant:  Eligibility/ Performance Space</vt:lpstr>
      <vt:lpstr>Live Venue Grant:  Special Requirements for Museums</vt:lpstr>
      <vt:lpstr>Live Venue Grant:  How To Calculate the Grant</vt:lpstr>
      <vt:lpstr>Live Venue Grant:  How To Use the Grant</vt:lpstr>
      <vt:lpstr>Live Venue Grant:  Documentation Required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Fly Again Part II</dc:title>
  <dc:creator>Misty Percifield</dc:creator>
  <cp:lastModifiedBy>Jeff Ment</cp:lastModifiedBy>
  <cp:revision>52</cp:revision>
  <dcterms:created xsi:type="dcterms:W3CDTF">2021-02-10T17:53:53Z</dcterms:created>
  <dcterms:modified xsi:type="dcterms:W3CDTF">2021-02-11T18:05:06Z</dcterms:modified>
</cp:coreProperties>
</file>