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notesSlides/notesSlide25.xml" ContentType="application/vnd.openxmlformats-officedocument.presentationml.notesSlid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31"/>
  </p:notesMasterIdLst>
  <p:sldIdLst>
    <p:sldId id="1278" r:id="rId4"/>
    <p:sldId id="1267" r:id="rId5"/>
    <p:sldId id="1386" r:id="rId6"/>
    <p:sldId id="1390" r:id="rId7"/>
    <p:sldId id="1382" r:id="rId8"/>
    <p:sldId id="1377" r:id="rId9"/>
    <p:sldId id="1374" r:id="rId10"/>
    <p:sldId id="1394" r:id="rId11"/>
    <p:sldId id="1395" r:id="rId12"/>
    <p:sldId id="1391" r:id="rId13"/>
    <p:sldId id="1378" r:id="rId14"/>
    <p:sldId id="1400" r:id="rId15"/>
    <p:sldId id="1396" r:id="rId16"/>
    <p:sldId id="1397" r:id="rId17"/>
    <p:sldId id="1398" r:id="rId18"/>
    <p:sldId id="1399" r:id="rId19"/>
    <p:sldId id="1384" r:id="rId20"/>
    <p:sldId id="1401" r:id="rId21"/>
    <p:sldId id="1403" r:id="rId22"/>
    <p:sldId id="1407" r:id="rId23"/>
    <p:sldId id="1393" r:id="rId24"/>
    <p:sldId id="1404" r:id="rId25"/>
    <p:sldId id="1402" r:id="rId26"/>
    <p:sldId id="1405" r:id="rId27"/>
    <p:sldId id="1406" r:id="rId28"/>
    <p:sldId id="1388" r:id="rId29"/>
    <p:sldId id="1389" r:id="rId30"/>
  </p:sldIdLst>
  <p:sldSz cx="18286413" cy="10287000"/>
  <p:notesSz cx="6858000" cy="9144000"/>
  <p:defaultTextStyle>
    <a:defPPr>
      <a:defRPr lang="en-US"/>
    </a:defPPr>
    <a:lvl1pPr marL="0" algn="l" defTabSz="7735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73540" algn="l" defTabSz="7735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47080" algn="l" defTabSz="7735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320622" algn="l" defTabSz="7735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94161" algn="l" defTabSz="7735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867701" algn="l" defTabSz="7735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641241" algn="l" defTabSz="7735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414781" algn="l" defTabSz="7735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188321" algn="l" defTabSz="7735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848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thleen Johnson" initials="" lastIdx="3" clrIdx="0"/>
  <p:cmAuthor id="1" name="Silvina Berry" initials="SB" lastIdx="11" clrIdx="1">
    <p:extLst>
      <p:ext uri="{19B8F6BF-5375-455C-9EA6-DF929625EA0E}">
        <p15:presenceInfo xmlns:p15="http://schemas.microsoft.com/office/powerpoint/2012/main" userId="Silvina Berr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B9B96"/>
    <a:srgbClr val="630378"/>
    <a:srgbClr val="D9005A"/>
    <a:srgbClr val="B1A48F"/>
    <a:srgbClr val="00305E"/>
    <a:srgbClr val="96007C"/>
    <a:srgbClr val="DED9D0"/>
    <a:srgbClr val="325876"/>
    <a:srgbClr val="69D5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3311" autoAdjust="0"/>
  </p:normalViewPr>
  <p:slideViewPr>
    <p:cSldViewPr snapToGrid="0">
      <p:cViewPr varScale="1">
        <p:scale>
          <a:sx n="42" d="100"/>
          <a:sy n="42" d="100"/>
        </p:scale>
        <p:origin x="612" y="32"/>
      </p:cViewPr>
      <p:guideLst>
        <p:guide orient="horz" pos="3240"/>
        <p:guide pos="84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38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commentAuthors" Target="commentAuthors.xml"/><Relationship Id="rId37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y Cannon" userId="30f1cd94-cdc9-47c8-8cec-cf6c68cb7baa" providerId="ADAL" clId="{3E8F0B1B-7FAF-4364-8241-BBFD61C01CCF}"/>
    <pc:docChg chg="modSld">
      <pc:chgData name="Amy Cannon" userId="30f1cd94-cdc9-47c8-8cec-cf6c68cb7baa" providerId="ADAL" clId="{3E8F0B1B-7FAF-4364-8241-BBFD61C01CCF}" dt="2023-09-12T11:09:45.849" v="0" actId="14100"/>
      <pc:docMkLst>
        <pc:docMk/>
      </pc:docMkLst>
      <pc:sldChg chg="modSp mod">
        <pc:chgData name="Amy Cannon" userId="30f1cd94-cdc9-47c8-8cec-cf6c68cb7baa" providerId="ADAL" clId="{3E8F0B1B-7FAF-4364-8241-BBFD61C01CCF}" dt="2023-09-12T11:09:45.849" v="0" actId="14100"/>
        <pc:sldMkLst>
          <pc:docMk/>
          <pc:sldMk cId="231002889" sldId="1407"/>
        </pc:sldMkLst>
        <pc:spChg chg="mod">
          <ac:chgData name="Amy Cannon" userId="30f1cd94-cdc9-47c8-8cec-cf6c68cb7baa" providerId="ADAL" clId="{3E8F0B1B-7FAF-4364-8241-BBFD61C01CCF}" dt="2023-09-12T11:09:45.849" v="0" actId="14100"/>
          <ac:spMkLst>
            <pc:docMk/>
            <pc:sldMk cId="231002889" sldId="1407"/>
            <ac:spMk id="12" creationId="{C6FE65F4-59F2-DBEB-26A1-AB6FFC60D359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vana%20Slobodnikova\Desktop\SYTA%20analysis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vana%20Slobodnikova\Desktop\Data%20for%20syta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vana%20Slobodnikova\Desktop\Data%20for%20syta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vana%20Slobodnikova\Desktop\Data%20for%20syta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vana%20Slobodnikova\Desktop\Data%20for%20syta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vana%20Slobodnikova\Desktop\SYTA%20analysi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vana%20Slobodnikova\Desktop\SYTA%20analysi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vana%20Slobodnikova\Desktop\SYTA%20ppt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vana%20Slobodnikova\Desktop\SYTA%20ppt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Sheet1!$R$3</c:f>
              <c:strCache>
                <c:ptCount val="1"/>
                <c:pt idx="0">
                  <c:v>Overall</c:v>
                </c:pt>
              </c:strCache>
            </c:strRef>
          </c:tx>
          <c:spPr>
            <a:solidFill>
              <a:srgbClr val="00305E"/>
            </a:solidFill>
            <a:ln>
              <a:noFill/>
            </a:ln>
            <a:effectLst/>
          </c:spPr>
          <c:invertIfNegative val="0"/>
          <c:cat>
            <c:numRef>
              <c:f>Sheet1!$S$2:$V$2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Sheet1!$S$3:$V$3</c:f>
              <c:numCache>
                <c:formatCode>#,##0</c:formatCode>
                <c:ptCount val="4"/>
                <c:pt idx="0">
                  <c:v>934005</c:v>
                </c:pt>
                <c:pt idx="1">
                  <c:v>125367</c:v>
                </c:pt>
                <c:pt idx="2">
                  <c:v>113253</c:v>
                </c:pt>
                <c:pt idx="3">
                  <c:v>413980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33-4E43-B2C7-50358855E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3849583"/>
        <c:axId val="203848623"/>
      </c:barChart>
      <c:catAx>
        <c:axId val="2038495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marL="0" algn="ctr" defTabSz="773540" rtl="0" eaLnBrk="1" latinLnBrk="0" hangingPunct="1">
              <a:defRPr lang="en-US" sz="1400" b="0" i="0" u="none" strike="noStrike" kern="1200" baseline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203848623"/>
        <c:crosses val="autoZero"/>
        <c:auto val="1"/>
        <c:lblAlgn val="ctr"/>
        <c:lblOffset val="100"/>
        <c:noMultiLvlLbl val="0"/>
      </c:catAx>
      <c:valAx>
        <c:axId val="2038486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ysDot"/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marL="0" algn="ctr" defTabSz="773540" rtl="0" eaLnBrk="1" latinLnBrk="0" hangingPunct="1">
              <a:defRPr lang="en-US" sz="1400" b="0" i="0" u="none" strike="noStrike" kern="1200" baseline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2038495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00305E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Sheet3!$A$2:$A$6</c:f>
              <c:strCache>
                <c:ptCount val="5"/>
                <c:pt idx="0">
                  <c:v>UK</c:v>
                </c:pt>
                <c:pt idx="1">
                  <c:v>France</c:v>
                </c:pt>
                <c:pt idx="2">
                  <c:v>Ireland</c:v>
                </c:pt>
                <c:pt idx="3">
                  <c:v>Belgium</c:v>
                </c:pt>
                <c:pt idx="4">
                  <c:v>Italy</c:v>
                </c:pt>
              </c:strCache>
            </c:strRef>
          </c:cat>
          <c:val>
            <c:numRef>
              <c:f>Sheet3!$B$2:$B$6</c:f>
              <c:numCache>
                <c:formatCode>0%</c:formatCode>
                <c:ptCount val="5"/>
                <c:pt idx="0">
                  <c:v>0.52</c:v>
                </c:pt>
                <c:pt idx="1">
                  <c:v>0.16</c:v>
                </c:pt>
                <c:pt idx="2">
                  <c:v>0.15</c:v>
                </c:pt>
                <c:pt idx="3">
                  <c:v>7.0000000000000007E-2</c:v>
                </c:pt>
                <c:pt idx="4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0A-464C-A618-91BA76DE8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20232400"/>
        <c:axId val="59621728"/>
      </c:barChart>
      <c:catAx>
        <c:axId val="202023240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59621728"/>
        <c:crosses val="autoZero"/>
        <c:auto val="1"/>
        <c:lblAlgn val="ctr"/>
        <c:lblOffset val="100"/>
        <c:noMultiLvlLbl val="0"/>
      </c:catAx>
      <c:valAx>
        <c:axId val="59621728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2020232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2B9B9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800" b="1" i="0" u="none" strike="noStrike" kern="1200" baseline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Sheet3!$A$8:$A$12</c:f>
              <c:strCache>
                <c:ptCount val="5"/>
                <c:pt idx="0">
                  <c:v>USA</c:v>
                </c:pt>
                <c:pt idx="1">
                  <c:v>France</c:v>
                </c:pt>
                <c:pt idx="2">
                  <c:v>Spain</c:v>
                </c:pt>
                <c:pt idx="3">
                  <c:v>Germany</c:v>
                </c:pt>
                <c:pt idx="4">
                  <c:v>Costa Rica</c:v>
                </c:pt>
              </c:strCache>
            </c:strRef>
          </c:cat>
          <c:val>
            <c:numRef>
              <c:f>Sheet3!$B$8:$B$12</c:f>
              <c:numCache>
                <c:formatCode>0%</c:formatCode>
                <c:ptCount val="5"/>
                <c:pt idx="0">
                  <c:v>0.48</c:v>
                </c:pt>
                <c:pt idx="1">
                  <c:v>0.13</c:v>
                </c:pt>
                <c:pt idx="2">
                  <c:v>0.12</c:v>
                </c:pt>
                <c:pt idx="3">
                  <c:v>7.0000000000000007E-2</c:v>
                </c:pt>
                <c:pt idx="4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2C-4B58-8B27-CF03FD5E68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20232400"/>
        <c:axId val="59621728"/>
      </c:barChart>
      <c:catAx>
        <c:axId val="202023240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59621728"/>
        <c:crosses val="autoZero"/>
        <c:auto val="1"/>
        <c:lblAlgn val="ctr"/>
        <c:lblOffset val="100"/>
        <c:noMultiLvlLbl val="0"/>
      </c:catAx>
      <c:valAx>
        <c:axId val="59621728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2020232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B1A48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800" b="1" i="0" u="none" strike="noStrike" kern="1200" baseline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Sheet3!$A$14:$A$18</c:f>
              <c:strCache>
                <c:ptCount val="5"/>
                <c:pt idx="0">
                  <c:v>UK</c:v>
                </c:pt>
                <c:pt idx="1">
                  <c:v>Canada</c:v>
                </c:pt>
                <c:pt idx="2">
                  <c:v>Bahamas</c:v>
                </c:pt>
                <c:pt idx="3">
                  <c:v>France</c:v>
                </c:pt>
                <c:pt idx="4">
                  <c:v>Costa Rica</c:v>
                </c:pt>
              </c:strCache>
            </c:strRef>
          </c:cat>
          <c:val>
            <c:numRef>
              <c:f>Sheet3!$B$14:$B$18</c:f>
              <c:numCache>
                <c:formatCode>0%</c:formatCode>
                <c:ptCount val="5"/>
                <c:pt idx="0">
                  <c:v>0.21</c:v>
                </c:pt>
                <c:pt idx="1">
                  <c:v>0.18</c:v>
                </c:pt>
                <c:pt idx="2">
                  <c:v>0.15</c:v>
                </c:pt>
                <c:pt idx="3">
                  <c:v>7.0000000000000007E-2</c:v>
                </c:pt>
                <c:pt idx="4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74-49B6-8670-6768695086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20232400"/>
        <c:axId val="59621728"/>
      </c:barChart>
      <c:catAx>
        <c:axId val="202023240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59621728"/>
        <c:crosses val="autoZero"/>
        <c:auto val="1"/>
        <c:lblAlgn val="ctr"/>
        <c:lblOffset val="100"/>
        <c:noMultiLvlLbl val="0"/>
      </c:catAx>
      <c:valAx>
        <c:axId val="59621728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2020232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2B9B96"/>
            </a:solidFill>
            <a:ln>
              <a:noFill/>
            </a:ln>
            <a:effectLst/>
          </c:spPr>
          <c:invertIfNegative val="0"/>
          <c:cat>
            <c:numRef>
              <c:f>Sheet1!$O$20:$Q$20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Sheet1!$O$21:$Q$21</c:f>
              <c:numCache>
                <c:formatCode>General</c:formatCode>
                <c:ptCount val="3"/>
                <c:pt idx="0">
                  <c:v>44</c:v>
                </c:pt>
                <c:pt idx="1">
                  <c:v>32</c:v>
                </c:pt>
                <c:pt idx="2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5D-44EA-9CFF-126B799EEC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40783920"/>
        <c:axId val="2014094608"/>
      </c:barChart>
      <c:catAx>
        <c:axId val="184078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2014094608"/>
        <c:crosses val="autoZero"/>
        <c:auto val="1"/>
        <c:lblAlgn val="ctr"/>
        <c:lblOffset val="100"/>
        <c:noMultiLvlLbl val="0"/>
      </c:catAx>
      <c:valAx>
        <c:axId val="20140946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840783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38100" cap="rnd">
              <a:solidFill>
                <a:srgbClr val="2B9B96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2B9B96"/>
              </a:solidFill>
              <a:ln w="9525">
                <a:solidFill>
                  <a:srgbClr val="2B9B96"/>
                </a:solidFill>
              </a:ln>
              <a:effectLst/>
            </c:spPr>
          </c:marker>
          <c:cat>
            <c:numRef>
              <c:f>Sheet1!$N$1:$P$1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Sheet1!$N$2:$P$2</c:f>
              <c:numCache>
                <c:formatCode>General</c:formatCode>
                <c:ptCount val="3"/>
                <c:pt idx="0">
                  <c:v>7.5</c:v>
                </c:pt>
                <c:pt idx="1">
                  <c:v>9.6999999999999993</c:v>
                </c:pt>
                <c:pt idx="2">
                  <c:v>9.6999999999999993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6C7-46C3-9C05-6B6E7FB3EC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12998288"/>
        <c:axId val="2014100848"/>
      </c:lineChart>
      <c:catAx>
        <c:axId val="2012998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2014100848"/>
        <c:crosses val="autoZero"/>
        <c:auto val="1"/>
        <c:lblAlgn val="ctr"/>
        <c:lblOffset val="100"/>
        <c:noMultiLvlLbl val="0"/>
      </c:catAx>
      <c:valAx>
        <c:axId val="20141008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12998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630378"/>
            </a:solidFill>
            <a:ln>
              <a:noFill/>
            </a:ln>
            <a:effectLst/>
          </c:spPr>
          <c:invertIfNegative val="0"/>
          <c:cat>
            <c:numRef>
              <c:f>Sheet3!$A$7:$C$7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Sheet3!$A$19:$C$19</c:f>
              <c:numCache>
                <c:formatCode>General</c:formatCode>
                <c:ptCount val="3"/>
                <c:pt idx="0">
                  <c:v>72</c:v>
                </c:pt>
                <c:pt idx="1">
                  <c:v>48</c:v>
                </c:pt>
                <c:pt idx="2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AD-44E9-9B0B-75CD21EA6F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41456735"/>
        <c:axId val="2041456255"/>
      </c:barChart>
      <c:catAx>
        <c:axId val="20414567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2041456255"/>
        <c:crosses val="autoZero"/>
        <c:auto val="1"/>
        <c:lblAlgn val="ctr"/>
        <c:lblOffset val="100"/>
        <c:noMultiLvlLbl val="0"/>
      </c:catAx>
      <c:valAx>
        <c:axId val="204145625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414567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rgbClr val="630378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630378"/>
              </a:solidFill>
              <a:ln w="9525">
                <a:solidFill>
                  <a:srgbClr val="00305E"/>
                </a:solidFill>
              </a:ln>
              <a:effectLst/>
            </c:spPr>
          </c:marker>
          <c:cat>
            <c:numRef>
              <c:f>Sheet3!$A$2:$C$2</c:f>
              <c:numCache>
                <c:formatCode>@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Sheet3!$A$14:$C$14</c:f>
              <c:numCache>
                <c:formatCode>General</c:formatCode>
                <c:ptCount val="3"/>
                <c:pt idx="0">
                  <c:v>3.9</c:v>
                </c:pt>
                <c:pt idx="1">
                  <c:v>6.2</c:v>
                </c:pt>
                <c:pt idx="2">
                  <c:v>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8CD-40BF-8B71-035A9E6F65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43625967"/>
        <c:axId val="2043639887"/>
      </c:lineChart>
      <c:catAx>
        <c:axId val="2043625967"/>
        <c:scaling>
          <c:orientation val="minMax"/>
        </c:scaling>
        <c:delete val="0"/>
        <c:axPos val="b"/>
        <c:numFmt formatCode="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2043639887"/>
        <c:crosses val="autoZero"/>
        <c:auto val="1"/>
        <c:lblAlgn val="ctr"/>
        <c:lblOffset val="100"/>
        <c:noMultiLvlLbl val="0"/>
      </c:catAx>
      <c:valAx>
        <c:axId val="2043639887"/>
        <c:scaling>
          <c:orientation val="minMax"/>
          <c:max val="8"/>
        </c:scaling>
        <c:delete val="1"/>
        <c:axPos val="l"/>
        <c:numFmt formatCode="General" sourceLinked="1"/>
        <c:majorTickMark val="none"/>
        <c:minorTickMark val="none"/>
        <c:tickLblPos val="nextTo"/>
        <c:crossAx val="20436259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rgbClr val="630378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630378"/>
              </a:solidFill>
              <a:ln w="9525">
                <a:solidFill>
                  <a:srgbClr val="630378"/>
                </a:solidFill>
              </a:ln>
              <a:effectLst/>
            </c:spPr>
          </c:marker>
          <c:cat>
            <c:numRef>
              <c:f>Sheet3!$A$2:$C$2</c:f>
              <c:numCache>
                <c:formatCode>@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Sheet3!$A$3:$C$3</c:f>
              <c:numCache>
                <c:formatCode>General</c:formatCode>
                <c:ptCount val="3"/>
                <c:pt idx="0">
                  <c:v>3.7</c:v>
                </c:pt>
                <c:pt idx="1">
                  <c:v>3.2</c:v>
                </c:pt>
                <c:pt idx="2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FFF-487C-BF60-74FED85305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43625967"/>
        <c:axId val="2043639887"/>
      </c:lineChart>
      <c:catAx>
        <c:axId val="2043625967"/>
        <c:scaling>
          <c:orientation val="minMax"/>
        </c:scaling>
        <c:delete val="0"/>
        <c:axPos val="b"/>
        <c:numFmt formatCode="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2043639887"/>
        <c:crosses val="autoZero"/>
        <c:auto val="1"/>
        <c:lblAlgn val="ctr"/>
        <c:lblOffset val="100"/>
        <c:noMultiLvlLbl val="0"/>
      </c:catAx>
      <c:valAx>
        <c:axId val="2043639887"/>
        <c:scaling>
          <c:orientation val="minMax"/>
          <c:max val="8"/>
        </c:scaling>
        <c:delete val="1"/>
        <c:axPos val="l"/>
        <c:numFmt formatCode="General" sourceLinked="1"/>
        <c:majorTickMark val="none"/>
        <c:minorTickMark val="none"/>
        <c:tickLblPos val="nextTo"/>
        <c:crossAx val="20436259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630378"/>
            </a:solidFill>
            <a:ln>
              <a:noFill/>
            </a:ln>
            <a:effectLst/>
          </c:spPr>
          <c:invertIfNegative val="0"/>
          <c:cat>
            <c:numRef>
              <c:f>Sheet3!$A$7:$C$7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Sheet3!$A$8:$C$8</c:f>
              <c:numCache>
                <c:formatCode>General</c:formatCode>
                <c:ptCount val="3"/>
                <c:pt idx="0">
                  <c:v>62</c:v>
                </c:pt>
                <c:pt idx="1">
                  <c:v>40</c:v>
                </c:pt>
                <c:pt idx="2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9F-4C7E-B6EE-ACBFAED643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41456735"/>
        <c:axId val="2041456255"/>
      </c:barChart>
      <c:catAx>
        <c:axId val="20414567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2041456255"/>
        <c:crosses val="autoZero"/>
        <c:auto val="1"/>
        <c:lblAlgn val="ctr"/>
        <c:lblOffset val="100"/>
        <c:noMultiLvlLbl val="0"/>
      </c:catAx>
      <c:valAx>
        <c:axId val="204145625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414567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38100" cap="rnd">
              <a:solidFill>
                <a:srgbClr val="2B9B96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2B9B96"/>
              </a:solidFill>
              <a:ln w="9525">
                <a:solidFill>
                  <a:srgbClr val="2B9B96"/>
                </a:solidFill>
              </a:ln>
              <a:effectLst/>
            </c:spPr>
          </c:marker>
          <c:cat>
            <c:numRef>
              <c:f>Sheet1!$B$1:$D$1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  <c:extLst/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6.4</c:v>
                </c:pt>
                <c:pt idx="1">
                  <c:v>10.5</c:v>
                </c:pt>
                <c:pt idx="2">
                  <c:v>8.3000000000000007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0-7F4D-48AA-921E-C7525D94EF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12998288"/>
        <c:axId val="2014100848"/>
      </c:lineChart>
      <c:catAx>
        <c:axId val="2012998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2014100848"/>
        <c:crosses val="autoZero"/>
        <c:auto val="1"/>
        <c:lblAlgn val="ctr"/>
        <c:lblOffset val="100"/>
        <c:noMultiLvlLbl val="0"/>
      </c:catAx>
      <c:valAx>
        <c:axId val="20141008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12998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286998698608527E-2"/>
          <c:y val="8.4977874327877984E-2"/>
          <c:w val="0.86856641350613273"/>
          <c:h val="0.84632876559113557"/>
        </c:manualLayout>
      </c:layout>
      <c:areaChart>
        <c:grouping val="stacked"/>
        <c:varyColors val="0"/>
        <c:ser>
          <c:idx val="0"/>
          <c:order val="0"/>
          <c:tx>
            <c:strRef>
              <c:f>Sheet1!$A$34</c:f>
              <c:strCache>
                <c:ptCount val="1"/>
                <c:pt idx="0">
                  <c:v>In-country travel</c:v>
                </c:pt>
              </c:strCache>
            </c:strRef>
          </c:tx>
          <c:spPr>
            <a:solidFill>
              <a:srgbClr val="2B9B96"/>
            </a:solidFill>
            <a:ln>
              <a:noFill/>
            </a:ln>
            <a:effectLst/>
          </c:spPr>
          <c:dLbls>
            <c:delete val="1"/>
          </c:dLbls>
          <c:cat>
            <c:strRef>
              <c:f>Sheet1!$B$33:$F$33</c:f>
              <c:strCach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Expected 2023</c:v>
                </c:pt>
              </c:strCache>
            </c:strRef>
          </c:cat>
          <c:val>
            <c:numRef>
              <c:f>Sheet1!$B$34:$F$34</c:f>
              <c:numCache>
                <c:formatCode>#,##0</c:formatCode>
                <c:ptCount val="5"/>
                <c:pt idx="0">
                  <c:v>404261</c:v>
                </c:pt>
                <c:pt idx="1">
                  <c:v>83891</c:v>
                </c:pt>
                <c:pt idx="2">
                  <c:v>71696</c:v>
                </c:pt>
                <c:pt idx="3">
                  <c:v>308076</c:v>
                </c:pt>
                <c:pt idx="4">
                  <c:v>403220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61-4A43-817A-F7188D3B722A}"/>
            </c:ext>
          </c:extLst>
        </c:ser>
        <c:ser>
          <c:idx val="1"/>
          <c:order val="1"/>
          <c:tx>
            <c:strRef>
              <c:f>Sheet1!$A$35</c:f>
              <c:strCache>
                <c:ptCount val="1"/>
                <c:pt idx="0">
                  <c:v>Out-of-country travel</c:v>
                </c:pt>
              </c:strCache>
            </c:strRef>
          </c:tx>
          <c:spPr>
            <a:solidFill>
              <a:srgbClr val="00305E"/>
            </a:solidFill>
            <a:ln>
              <a:noFill/>
            </a:ln>
            <a:effectLst/>
          </c:spPr>
          <c:dLbls>
            <c:delete val="1"/>
          </c:dLbls>
          <c:cat>
            <c:strRef>
              <c:f>Sheet1!$B$33:$F$33</c:f>
              <c:strCach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Expected 2023</c:v>
                </c:pt>
              </c:strCache>
            </c:strRef>
          </c:cat>
          <c:val>
            <c:numRef>
              <c:f>Sheet1!$B$35:$F$35</c:f>
              <c:numCache>
                <c:formatCode>#,##0</c:formatCode>
                <c:ptCount val="5"/>
                <c:pt idx="0">
                  <c:v>64793</c:v>
                </c:pt>
                <c:pt idx="1">
                  <c:v>1847</c:v>
                </c:pt>
                <c:pt idx="2">
                  <c:v>1521</c:v>
                </c:pt>
                <c:pt idx="3">
                  <c:v>5862</c:v>
                </c:pt>
                <c:pt idx="4">
                  <c:v>13300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61-4A43-817A-F7188D3B722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812556735"/>
        <c:axId val="1812554335"/>
      </c:areaChart>
      <c:catAx>
        <c:axId val="181255673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lang="en-US" sz="1400" b="0" i="0" u="none" strike="noStrike" kern="1200" baseline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1812554335"/>
        <c:crosses val="autoZero"/>
        <c:auto val="1"/>
        <c:lblAlgn val="ctr"/>
        <c:lblOffset val="100"/>
        <c:noMultiLvlLbl val="0"/>
      </c:catAx>
      <c:valAx>
        <c:axId val="1812554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400" b="0" i="0" u="none" strike="noStrike" kern="1200" baseline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181255673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400" b="0" i="0" u="none" strike="noStrike" kern="1200" baseline="0">
              <a:solidFill>
                <a:schemeClr val="tx1"/>
              </a:solidFill>
              <a:latin typeface="Roboto Light" panose="02000000000000000000" pitchFamily="2" charset="0"/>
              <a:ea typeface="Roboto Light" panose="02000000000000000000" pitchFamily="2" charset="0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 marL="0" algn="ctr" defTabSz="773540" rtl="0" eaLnBrk="1" latinLnBrk="0" hangingPunct="1">
        <a:defRPr lang="en-US" sz="1400" kern="1200">
          <a:solidFill>
            <a:schemeClr val="tx1"/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pPr>
      <a:endParaRPr lang="en-US"/>
    </a:p>
  </c:txPr>
  <c:externalData r:id="rId3">
    <c:autoUpdate val="0"/>
  </c:externalData>
  <c:userShapes r:id="rId4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2B9B96"/>
            </a:solidFill>
            <a:ln>
              <a:noFill/>
            </a:ln>
            <a:effectLst/>
          </c:spPr>
          <c:invertIfNegative val="0"/>
          <c:cat>
            <c:numRef>
              <c:f>Sheet4!$H$1:$J$1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Sheet4!$H$2:$J$2</c:f>
              <c:numCache>
                <c:formatCode>General</c:formatCode>
                <c:ptCount val="3"/>
                <c:pt idx="0">
                  <c:v>34</c:v>
                </c:pt>
                <c:pt idx="1">
                  <c:v>27</c:v>
                </c:pt>
                <c:pt idx="2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50-467F-BA7F-16A3211038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03019728"/>
        <c:axId val="59631328"/>
      </c:barChart>
      <c:catAx>
        <c:axId val="2103019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59631328"/>
        <c:crosses val="autoZero"/>
        <c:auto val="1"/>
        <c:lblAlgn val="ctr"/>
        <c:lblOffset val="100"/>
        <c:noMultiLvlLbl val="0"/>
      </c:catAx>
      <c:valAx>
        <c:axId val="596313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103019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2B9B9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025-40BD-BB5A-DD751BBCCC6B}"/>
              </c:ext>
            </c:extLst>
          </c:dPt>
          <c:dPt>
            <c:idx val="1"/>
            <c:bubble3D val="0"/>
            <c:spPr>
              <a:solidFill>
                <a:srgbClr val="D9005A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025-40BD-BB5A-DD751BBCCC6B}"/>
              </c:ext>
            </c:extLst>
          </c:dPt>
          <c:dPt>
            <c:idx val="2"/>
            <c:bubble3D val="0"/>
            <c:spPr>
              <a:solidFill>
                <a:srgbClr val="63037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025-40BD-BB5A-DD751BBCCC6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Sheet5!$A$2:$A$4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Maybe</c:v>
                </c:pt>
              </c:strCache>
            </c:strRef>
          </c:cat>
          <c:val>
            <c:numRef>
              <c:f>Sheet5!$B$2:$B$4</c:f>
              <c:numCache>
                <c:formatCode>0%</c:formatCode>
                <c:ptCount val="3"/>
                <c:pt idx="0">
                  <c:v>0.24</c:v>
                </c:pt>
                <c:pt idx="1">
                  <c:v>0.6</c:v>
                </c:pt>
                <c:pt idx="2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025-40BD-BB5A-DD751BBCCC6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6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2B9B9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071-461E-B0FF-DD387BB7EDC5}"/>
              </c:ext>
            </c:extLst>
          </c:dPt>
          <c:dPt>
            <c:idx val="1"/>
            <c:bubble3D val="0"/>
            <c:spPr>
              <a:solidFill>
                <a:srgbClr val="D9005A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071-461E-B0FF-DD387BB7EDC5}"/>
              </c:ext>
            </c:extLst>
          </c:dPt>
          <c:dPt>
            <c:idx val="2"/>
            <c:bubble3D val="0"/>
            <c:spPr>
              <a:solidFill>
                <a:srgbClr val="63037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071-461E-B0FF-DD387BB7EDC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600" b="1" i="0" u="none" strike="noStrike" kern="1200" baseline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Sheet5!$A$7:$A$9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Maybe</c:v>
                </c:pt>
              </c:strCache>
            </c:strRef>
          </c:cat>
          <c:val>
            <c:numRef>
              <c:f>Sheet5!$B$7:$B$9</c:f>
              <c:numCache>
                <c:formatCode>0%</c:formatCode>
                <c:ptCount val="3"/>
                <c:pt idx="0">
                  <c:v>0.23</c:v>
                </c:pt>
                <c:pt idx="1">
                  <c:v>0.47</c:v>
                </c:pt>
                <c:pt idx="2">
                  <c:v>0.28999999999999998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071-461E-B0FF-DD387BB7EDC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6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2B9B9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152-4CCE-959E-3FF7D824255A}"/>
              </c:ext>
            </c:extLst>
          </c:dPt>
          <c:dPt>
            <c:idx val="1"/>
            <c:bubble3D val="0"/>
            <c:spPr>
              <a:solidFill>
                <a:srgbClr val="D9005A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152-4CCE-959E-3FF7D824255A}"/>
              </c:ext>
            </c:extLst>
          </c:dPt>
          <c:dPt>
            <c:idx val="2"/>
            <c:bubble3D val="0"/>
            <c:spPr>
              <a:solidFill>
                <a:srgbClr val="63037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152-4CCE-959E-3FF7D824255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600" b="1" i="0" u="none" strike="noStrike" kern="1200" baseline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Sheet5!$A$13:$A$15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Maybe</c:v>
                </c:pt>
              </c:strCache>
            </c:strRef>
          </c:cat>
          <c:val>
            <c:numRef>
              <c:f>Sheet5!$B$13:$B$15</c:f>
              <c:numCache>
                <c:formatCode>0%</c:formatCode>
                <c:ptCount val="3"/>
                <c:pt idx="0">
                  <c:v>0.23</c:v>
                </c:pt>
                <c:pt idx="1">
                  <c:v>0.52</c:v>
                </c:pt>
                <c:pt idx="2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152-4CCE-959E-3FF7D824255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6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2B9B9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050-46EF-8A5E-6D4D1465BC7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050-46EF-8A5E-6D4D1465BC7E}"/>
              </c:ext>
            </c:extLst>
          </c:dPt>
          <c:dPt>
            <c:idx val="2"/>
            <c:bubble3D val="0"/>
            <c:spPr>
              <a:solidFill>
                <a:srgbClr val="63037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050-46EF-8A5E-6D4D1465BC7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600" b="1" i="0" u="none" strike="noStrike" kern="1200" baseline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Sheet5!$A$19:$A$21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Maybe</c:v>
                </c:pt>
              </c:strCache>
            </c:strRef>
          </c:cat>
          <c:val>
            <c:numRef>
              <c:f>Sheet5!$B$19:$B$21</c:f>
              <c:numCache>
                <c:formatCode>0%</c:formatCode>
                <c:ptCount val="3"/>
                <c:pt idx="0">
                  <c:v>0.38</c:v>
                </c:pt>
                <c:pt idx="1">
                  <c:v>0.41</c:v>
                </c:pt>
                <c:pt idx="2">
                  <c:v>0.22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050-46EF-8A5E-6D4D1465BC7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6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2B9B9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DC5-4E47-BE13-C6B56D40D97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DC5-4E47-BE13-C6B56D40D975}"/>
              </c:ext>
            </c:extLst>
          </c:dPt>
          <c:dPt>
            <c:idx val="2"/>
            <c:bubble3D val="0"/>
            <c:spPr>
              <a:solidFill>
                <a:srgbClr val="63037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DC5-4E47-BE13-C6B56D40D97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600" b="1" i="0" u="none" strike="noStrike" kern="1200" baseline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Sheet5!$A$28:$A$30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Maybe</c:v>
                </c:pt>
              </c:strCache>
            </c:strRef>
          </c:cat>
          <c:val>
            <c:numRef>
              <c:f>Sheet5!$B$28:$B$30</c:f>
              <c:numCache>
                <c:formatCode>0%</c:formatCode>
                <c:ptCount val="3"/>
                <c:pt idx="0">
                  <c:v>0.05</c:v>
                </c:pt>
                <c:pt idx="1">
                  <c:v>0.64</c:v>
                </c:pt>
                <c:pt idx="2">
                  <c:v>0.31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DC5-4E47-BE13-C6B56D40D97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6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2B9B9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331-4BB9-BBB4-A621EF3EFD6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331-4BB9-BBB4-A621EF3EFD6A}"/>
              </c:ext>
            </c:extLst>
          </c:dPt>
          <c:dPt>
            <c:idx val="2"/>
            <c:bubble3D val="0"/>
            <c:spPr>
              <a:solidFill>
                <a:srgbClr val="63037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331-4BB9-BBB4-A621EF3EFD6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600" b="1" i="0" u="none" strike="noStrike" kern="1200" baseline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Sheet5!$A$34:$A$36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Maybe</c:v>
                </c:pt>
              </c:strCache>
            </c:strRef>
          </c:cat>
          <c:val>
            <c:numRef>
              <c:f>Sheet5!$B$34:$B$36</c:f>
              <c:numCache>
                <c:formatCode>0%</c:formatCode>
                <c:ptCount val="3"/>
                <c:pt idx="0">
                  <c:v>0.09</c:v>
                </c:pt>
                <c:pt idx="1">
                  <c:v>0.75</c:v>
                </c:pt>
                <c:pt idx="2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331-4BB9-BBB4-A621EF3EFD6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6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2B9B9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672-4D9A-96B2-0C2812F387D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672-4D9A-96B2-0C2812F387D6}"/>
              </c:ext>
            </c:extLst>
          </c:dPt>
          <c:dPt>
            <c:idx val="2"/>
            <c:bubble3D val="0"/>
            <c:spPr>
              <a:solidFill>
                <a:srgbClr val="63037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672-4D9A-96B2-0C2812F387D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600" b="1" i="0" u="none" strike="noStrike" kern="1200" baseline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Sheet5!$A$43:$A$45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Maybe</c:v>
                </c:pt>
              </c:strCache>
            </c:strRef>
          </c:cat>
          <c:val>
            <c:numRef>
              <c:f>Sheet5!$B$43:$B$45</c:f>
              <c:numCache>
                <c:formatCode>0%</c:formatCode>
                <c:ptCount val="3"/>
                <c:pt idx="0">
                  <c:v>0.69</c:v>
                </c:pt>
                <c:pt idx="1">
                  <c:v>0.2</c:v>
                </c:pt>
                <c:pt idx="2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672-4D9A-96B2-0C2812F387D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6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Sheet1!$A$42</c:f>
              <c:strCache>
                <c:ptCount val="1"/>
                <c:pt idx="0">
                  <c:v>In-country travel</c:v>
                </c:pt>
              </c:strCache>
            </c:strRef>
          </c:tx>
          <c:spPr>
            <a:solidFill>
              <a:srgbClr val="2B9B96"/>
            </a:solidFill>
            <a:ln>
              <a:solidFill>
                <a:srgbClr val="2B9B96"/>
              </a:solidFill>
            </a:ln>
            <a:effectLst/>
          </c:spPr>
          <c:dLbls>
            <c:delete val="1"/>
          </c:dLbls>
          <c:cat>
            <c:strRef>
              <c:f>Sheet1!$B$33:$F$33</c:f>
              <c:strCach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Expected 2023</c:v>
                </c:pt>
              </c:strCache>
            </c:strRef>
          </c:cat>
          <c:val>
            <c:numRef>
              <c:f>Sheet1!$B$42:$F$42</c:f>
              <c:numCache>
                <c:formatCode>#,##0</c:formatCode>
                <c:ptCount val="5"/>
                <c:pt idx="0">
                  <c:v>250626</c:v>
                </c:pt>
                <c:pt idx="1">
                  <c:v>17600</c:v>
                </c:pt>
                <c:pt idx="2">
                  <c:v>20182</c:v>
                </c:pt>
                <c:pt idx="3">
                  <c:v>45468</c:v>
                </c:pt>
                <c:pt idx="4">
                  <c:v>154006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90-4DD2-A782-F99D9119C530}"/>
            </c:ext>
          </c:extLst>
        </c:ser>
        <c:ser>
          <c:idx val="1"/>
          <c:order val="1"/>
          <c:tx>
            <c:strRef>
              <c:f>Sheet1!$A$43</c:f>
              <c:strCache>
                <c:ptCount val="1"/>
                <c:pt idx="0">
                  <c:v>Out-of-country travel</c:v>
                </c:pt>
              </c:strCache>
            </c:strRef>
          </c:tx>
          <c:spPr>
            <a:solidFill>
              <a:srgbClr val="00305E"/>
            </a:solidFill>
            <a:ln>
              <a:noFill/>
            </a:ln>
            <a:effectLst/>
          </c:spPr>
          <c:dLbls>
            <c:delete val="1"/>
          </c:dLbls>
          <c:cat>
            <c:strRef>
              <c:f>Sheet1!$B$33:$F$33</c:f>
              <c:strCach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Expected 2023</c:v>
                </c:pt>
              </c:strCache>
            </c:strRef>
          </c:cat>
          <c:val>
            <c:numRef>
              <c:f>Sheet1!$B$43:$F$43</c:f>
              <c:numCache>
                <c:formatCode>#,##0</c:formatCode>
                <c:ptCount val="5"/>
                <c:pt idx="0">
                  <c:v>214325</c:v>
                </c:pt>
                <c:pt idx="1">
                  <c:v>22029</c:v>
                </c:pt>
                <c:pt idx="2">
                  <c:v>19854</c:v>
                </c:pt>
                <c:pt idx="3">
                  <c:v>54574</c:v>
                </c:pt>
                <c:pt idx="4">
                  <c:v>91101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90-4DD2-A782-F99D9119C53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812556735"/>
        <c:axId val="1812554335"/>
      </c:areaChart>
      <c:catAx>
        <c:axId val="181255673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400" b="0" i="0" u="none" strike="noStrike" kern="1200" baseline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1812554335"/>
        <c:crosses val="autoZero"/>
        <c:auto val="1"/>
        <c:lblAlgn val="ctr"/>
        <c:lblOffset val="100"/>
        <c:noMultiLvlLbl val="0"/>
      </c:catAx>
      <c:valAx>
        <c:axId val="1812554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400" b="0" i="0" u="none" strike="noStrike" kern="1200" baseline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181255673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lang="en-US" sz="1400" b="0" i="0" u="none" strike="noStrike" kern="1200" baseline="0">
              <a:solidFill>
                <a:schemeClr val="tx1"/>
              </a:solidFill>
              <a:latin typeface="Roboto Light" panose="02000000000000000000" pitchFamily="2" charset="0"/>
              <a:ea typeface="Roboto Light" panose="02000000000000000000" pitchFamily="2" charset="0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305E"/>
            </a:solidFill>
            <a:ln>
              <a:noFill/>
            </a:ln>
            <a:effectLst/>
          </c:spPr>
          <c:invertIfNegative val="0"/>
          <c:cat>
            <c:numRef>
              <c:f>Sheet1!$G$1:$J$1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Sheet1!$G$2:$J$2</c:f>
              <c:numCache>
                <c:formatCode>General</c:formatCode>
                <c:ptCount val="4"/>
                <c:pt idx="0">
                  <c:v>56</c:v>
                </c:pt>
                <c:pt idx="1">
                  <c:v>67</c:v>
                </c:pt>
                <c:pt idx="2">
                  <c:v>52</c:v>
                </c:pt>
                <c:pt idx="3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A1-42F7-89F1-73DF3AB1E6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40783920"/>
        <c:axId val="2014094608"/>
      </c:barChart>
      <c:catAx>
        <c:axId val="184078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2014094608"/>
        <c:crosses val="autoZero"/>
        <c:auto val="1"/>
        <c:lblAlgn val="ctr"/>
        <c:lblOffset val="100"/>
        <c:noMultiLvlLbl val="0"/>
      </c:catAx>
      <c:valAx>
        <c:axId val="20140946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840783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38100" cap="rnd">
              <a:solidFill>
                <a:srgbClr val="630378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630378"/>
              </a:solidFill>
              <a:ln w="9525">
                <a:solidFill>
                  <a:srgbClr val="630378"/>
                </a:solidFill>
              </a:ln>
              <a:effectLst/>
            </c:spPr>
          </c:marker>
          <c:cat>
            <c:numRef>
              <c:f>Sheet1!$A$43:$D$43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Sheet1!$A$44:$D$44</c:f>
              <c:numCache>
                <c:formatCode>General</c:formatCode>
                <c:ptCount val="4"/>
                <c:pt idx="0">
                  <c:v>5.0999999999999996</c:v>
                </c:pt>
                <c:pt idx="1">
                  <c:v>3.8</c:v>
                </c:pt>
                <c:pt idx="2">
                  <c:v>6</c:v>
                </c:pt>
                <c:pt idx="3">
                  <c:v>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8E9-49A7-A6C0-126ABF922D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5159935"/>
        <c:axId val="628747295"/>
      </c:lineChart>
      <c:catAx>
        <c:axId val="7551599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628747295"/>
        <c:crosses val="autoZero"/>
        <c:auto val="1"/>
        <c:lblAlgn val="ctr"/>
        <c:lblOffset val="100"/>
        <c:noMultiLvlLbl val="0"/>
      </c:catAx>
      <c:valAx>
        <c:axId val="62874729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551599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 algn="ctr">
        <a:defRPr lang="en-US" sz="1600" b="0" i="0" u="none" strike="noStrike" kern="1200" baseline="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2B9B9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600" b="1" i="0" u="none" strike="noStrike" kern="1200" baseline="0">
                    <a:solidFill>
                      <a:schemeClr val="bg1"/>
                    </a:solidFill>
                    <a:highlight>
                      <a:srgbClr val="2B9B96"/>
                    </a:highlight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Sheet2!$A$2:$A$7</c:f>
              <c:strCache>
                <c:ptCount val="6"/>
                <c:pt idx="0">
                  <c:v>No change, traveled as planned</c:v>
                </c:pt>
                <c:pt idx="1">
                  <c:v>Change to an in-country destination</c:v>
                </c:pt>
                <c:pt idx="2">
                  <c:v>Changed to next fiscal year</c:v>
                </c:pt>
                <c:pt idx="3">
                  <c:v>Changed to subsequent fiscal year</c:v>
                </c:pt>
                <c:pt idx="4">
                  <c:v>Canceled</c:v>
                </c:pt>
                <c:pt idx="5">
                  <c:v>Other</c:v>
                </c:pt>
              </c:strCache>
            </c:strRef>
          </c:cat>
          <c:val>
            <c:numRef>
              <c:f>Sheet2!$B$2:$B$7</c:f>
              <c:numCache>
                <c:formatCode>0%</c:formatCode>
                <c:ptCount val="6"/>
                <c:pt idx="0">
                  <c:v>0.16</c:v>
                </c:pt>
                <c:pt idx="1">
                  <c:v>0.06</c:v>
                </c:pt>
                <c:pt idx="2">
                  <c:v>0.26</c:v>
                </c:pt>
                <c:pt idx="3">
                  <c:v>0.14000000000000001</c:v>
                </c:pt>
                <c:pt idx="4">
                  <c:v>0.32</c:v>
                </c:pt>
                <c:pt idx="5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D5-429E-8A37-C02D51604FEE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00305E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600" b="1" i="0" u="none" strike="noStrike" kern="1200" baseline="0">
                    <a:solidFill>
                      <a:schemeClr val="bg1"/>
                    </a:solidFill>
                    <a:highlight>
                      <a:srgbClr val="00305E"/>
                    </a:highlight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Sheet2!$A$2:$A$7</c:f>
              <c:strCache>
                <c:ptCount val="6"/>
                <c:pt idx="0">
                  <c:v>No change, traveled as planned</c:v>
                </c:pt>
                <c:pt idx="1">
                  <c:v>Change to an in-country destination</c:v>
                </c:pt>
                <c:pt idx="2">
                  <c:v>Changed to next fiscal year</c:v>
                </c:pt>
                <c:pt idx="3">
                  <c:v>Changed to subsequent fiscal year</c:v>
                </c:pt>
                <c:pt idx="4">
                  <c:v>Canceled</c:v>
                </c:pt>
                <c:pt idx="5">
                  <c:v>Other</c:v>
                </c:pt>
              </c:strCache>
            </c:strRef>
          </c:cat>
          <c:val>
            <c:numRef>
              <c:f>Sheet2!$C$2:$C$7</c:f>
              <c:numCache>
                <c:formatCode>0%</c:formatCode>
                <c:ptCount val="6"/>
                <c:pt idx="0">
                  <c:v>0.65</c:v>
                </c:pt>
                <c:pt idx="1">
                  <c:v>0.08</c:v>
                </c:pt>
                <c:pt idx="2">
                  <c:v>0.1</c:v>
                </c:pt>
                <c:pt idx="3">
                  <c:v>0.03</c:v>
                </c:pt>
                <c:pt idx="4">
                  <c:v>0.13</c:v>
                </c:pt>
                <c:pt idx="5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2D5-429E-8A37-C02D51604FE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2013000144"/>
        <c:axId val="1838658064"/>
      </c:barChart>
      <c:catAx>
        <c:axId val="2013000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1838658064"/>
        <c:crosses val="autoZero"/>
        <c:auto val="1"/>
        <c:lblAlgn val="ctr"/>
        <c:lblOffset val="100"/>
        <c:noMultiLvlLbl val="0"/>
      </c:catAx>
      <c:valAx>
        <c:axId val="1838658064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013000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lang="en-US"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38100" cap="rnd">
              <a:solidFill>
                <a:srgbClr val="630378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630378"/>
              </a:solidFill>
              <a:ln w="9525">
                <a:solidFill>
                  <a:srgbClr val="630378"/>
                </a:solidFill>
              </a:ln>
              <a:effectLst/>
            </c:spPr>
          </c:marker>
          <c:cat>
            <c:numRef>
              <c:f>Sheet1!$A$21:$D$21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Sheet1!$A$22:$D$22</c:f>
              <c:numCache>
                <c:formatCode>General</c:formatCode>
                <c:ptCount val="4"/>
                <c:pt idx="0">
                  <c:v>8.1</c:v>
                </c:pt>
                <c:pt idx="1">
                  <c:v>7.3</c:v>
                </c:pt>
                <c:pt idx="2">
                  <c:v>10.5</c:v>
                </c:pt>
                <c:pt idx="3">
                  <c:v>9.6999999999999993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1E5-4E18-91E2-D7AF89BA2B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12998288"/>
        <c:axId val="2014100848"/>
      </c:lineChart>
      <c:catAx>
        <c:axId val="2012998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2014100848"/>
        <c:crosses val="autoZero"/>
        <c:auto val="1"/>
        <c:lblAlgn val="ctr"/>
        <c:lblOffset val="100"/>
        <c:noMultiLvlLbl val="0"/>
      </c:catAx>
      <c:valAx>
        <c:axId val="20141008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12998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305E"/>
            </a:solidFill>
            <a:ln>
              <a:noFill/>
            </a:ln>
            <a:effectLst/>
          </c:spPr>
          <c:invertIfNegative val="0"/>
          <c:cat>
            <c:numRef>
              <c:f>Sheet1!$G$1:$J$1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Sheet1!$G$2:$J$2</c:f>
              <c:numCache>
                <c:formatCode>General</c:formatCode>
                <c:ptCount val="4"/>
                <c:pt idx="0">
                  <c:v>56</c:v>
                </c:pt>
                <c:pt idx="1">
                  <c:v>67</c:v>
                </c:pt>
                <c:pt idx="2">
                  <c:v>52</c:v>
                </c:pt>
                <c:pt idx="3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A1-42F7-89F1-73DF3AB1E6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40783920"/>
        <c:axId val="2014094608"/>
      </c:barChart>
      <c:catAx>
        <c:axId val="184078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2014094608"/>
        <c:crosses val="autoZero"/>
        <c:auto val="1"/>
        <c:lblAlgn val="ctr"/>
        <c:lblOffset val="100"/>
        <c:noMultiLvlLbl val="0"/>
      </c:catAx>
      <c:valAx>
        <c:axId val="20140946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840783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2B9B9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0"/>
              <a:lstStyle/>
              <a:p>
                <a:pPr algn="ctr">
                  <a:defRPr lang="en-US" sz="1600" b="1" i="0" u="none" strike="noStrike" kern="1200" baseline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Sheet2!$A$25:$A$31</c:f>
              <c:strCache>
                <c:ptCount val="7"/>
                <c:pt idx="0">
                  <c:v>No change, traveled as planned</c:v>
                </c:pt>
                <c:pt idx="1">
                  <c:v>Change to an another out-of-country destination</c:v>
                </c:pt>
                <c:pt idx="2">
                  <c:v>Change to an in-country destination</c:v>
                </c:pt>
                <c:pt idx="3">
                  <c:v>Changed to next fiscal year</c:v>
                </c:pt>
                <c:pt idx="4">
                  <c:v>Changed to subsequent fiscal year</c:v>
                </c:pt>
                <c:pt idx="5">
                  <c:v>Canceled</c:v>
                </c:pt>
                <c:pt idx="6">
                  <c:v>Other</c:v>
                </c:pt>
              </c:strCache>
            </c:strRef>
          </c:cat>
          <c:val>
            <c:numRef>
              <c:f>Sheet2!$B$25:$B$31</c:f>
              <c:numCache>
                <c:formatCode>0%</c:formatCode>
                <c:ptCount val="7"/>
                <c:pt idx="0">
                  <c:v>0.09</c:v>
                </c:pt>
                <c:pt idx="1">
                  <c:v>0.03</c:v>
                </c:pt>
                <c:pt idx="2">
                  <c:v>0.11</c:v>
                </c:pt>
                <c:pt idx="3">
                  <c:v>0.19</c:v>
                </c:pt>
                <c:pt idx="4">
                  <c:v>0.17</c:v>
                </c:pt>
                <c:pt idx="5">
                  <c:v>0.33</c:v>
                </c:pt>
                <c:pt idx="6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B-4AAA-9A15-9CF1FC4B2E97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00305E"/>
            </a:solidFill>
            <a:ln>
              <a:noFill/>
            </a:ln>
            <a:effectLst/>
          </c:spPr>
          <c:invertIfNegative val="0"/>
          <c:dLbls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0"/>
                <a:lstStyle/>
                <a:p>
                  <a:pPr algn="ctr">
                    <a:defRPr lang="en-US" sz="1600" b="1" i="0" u="none" strike="noStrike" kern="1200" baseline="0">
                      <a:solidFill>
                        <a:schemeClr val="tx1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D30B-4AAA-9A15-9CF1FC4B2E9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0"/>
              <a:lstStyle/>
              <a:p>
                <a:pPr algn="ctr">
                  <a:defRPr lang="en-US" sz="1600" b="1" i="0" u="none" strike="noStrike" kern="1200" baseline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Sheet2!$A$25:$A$31</c:f>
              <c:strCache>
                <c:ptCount val="7"/>
                <c:pt idx="0">
                  <c:v>No change, traveled as planned</c:v>
                </c:pt>
                <c:pt idx="1">
                  <c:v>Change to an another out-of-country destination</c:v>
                </c:pt>
                <c:pt idx="2">
                  <c:v>Change to an in-country destination</c:v>
                </c:pt>
                <c:pt idx="3">
                  <c:v>Changed to next fiscal year</c:v>
                </c:pt>
                <c:pt idx="4">
                  <c:v>Changed to subsequent fiscal year</c:v>
                </c:pt>
                <c:pt idx="5">
                  <c:v>Canceled</c:v>
                </c:pt>
                <c:pt idx="6">
                  <c:v>Other</c:v>
                </c:pt>
              </c:strCache>
            </c:strRef>
          </c:cat>
          <c:val>
            <c:numRef>
              <c:f>Sheet2!$C$25:$C$31</c:f>
              <c:numCache>
                <c:formatCode>0%</c:formatCode>
                <c:ptCount val="7"/>
                <c:pt idx="0">
                  <c:v>0.56999999999999995</c:v>
                </c:pt>
                <c:pt idx="1">
                  <c:v>0.06</c:v>
                </c:pt>
                <c:pt idx="2">
                  <c:v>0.11</c:v>
                </c:pt>
                <c:pt idx="3">
                  <c:v>0.12</c:v>
                </c:pt>
                <c:pt idx="4">
                  <c:v>0.04</c:v>
                </c:pt>
                <c:pt idx="5">
                  <c:v>0.1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0B-4AAA-9A15-9CF1FC4B2E97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2013000144"/>
        <c:axId val="1838658064"/>
      </c:barChart>
      <c:catAx>
        <c:axId val="2013000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pPr>
            <a:endParaRPr lang="en-US"/>
          </a:p>
        </c:txPr>
        <c:crossAx val="1838658064"/>
        <c:crosses val="autoZero"/>
        <c:auto val="1"/>
        <c:lblAlgn val="ctr"/>
        <c:lblOffset val="100"/>
        <c:noMultiLvlLbl val="0"/>
      </c:catAx>
      <c:valAx>
        <c:axId val="1838658064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013000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 algn="ctr">
        <a:defRPr lang="en-US" sz="1600" b="0" i="0" u="none" strike="noStrike" kern="1200" baseline="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0.34324</cdr:x>
      <cdr:y>0.82204</cdr:y>
    </cdr:from>
    <cdr:to>
      <cdr:x>0.49223</cdr:x>
      <cdr:y>0.89479</cdr:y>
    </cdr:to>
    <cdr:sp macro="" textlink="">
      <cdr:nvSpPr>
        <cdr:cNvPr id="2" name="TextBox 10">
          <a:extLst xmlns:a="http://schemas.openxmlformats.org/drawingml/2006/main">
            <a:ext uri="{FF2B5EF4-FFF2-40B4-BE49-F238E27FC236}">
              <a16:creationId xmlns:a16="http://schemas.microsoft.com/office/drawing/2014/main" id="{70E58D79-912D-B494-52A9-F2B9A5FA32C3}"/>
            </a:ext>
          </a:extLst>
        </cdr:cNvPr>
        <cdr:cNvSpPr txBox="1"/>
      </cdr:nvSpPr>
      <cdr:spPr>
        <a:xfrm xmlns:a="http://schemas.openxmlformats.org/drawingml/2006/main">
          <a:off x="4826025" y="5042747"/>
          <a:ext cx="2094811" cy="4462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137144" tIns="68573" rIns="137144" bIns="68573" rtlCol="0">
          <a:spAutoFit/>
        </a:bodyPr>
        <a:lstStyle xmlns:a="http://schemas.openxmlformats.org/drawingml/2006/main">
          <a:defPPr>
            <a:defRPr lang="en-US"/>
          </a:defPPr>
          <a:lvl1pPr marL="0" algn="l" defTabSz="773540" rtl="0" eaLnBrk="1" latinLnBrk="0" hangingPunct="1">
            <a:defRPr sz="3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773540" algn="l" defTabSz="773540" rtl="0" eaLnBrk="1" latinLnBrk="0" hangingPunct="1">
            <a:defRPr sz="3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1547080" algn="l" defTabSz="773540" rtl="0" eaLnBrk="1" latinLnBrk="0" hangingPunct="1">
            <a:defRPr sz="3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2320622" algn="l" defTabSz="773540" rtl="0" eaLnBrk="1" latinLnBrk="0" hangingPunct="1">
            <a:defRPr sz="3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3094161" algn="l" defTabSz="773540" rtl="0" eaLnBrk="1" latinLnBrk="0" hangingPunct="1">
            <a:defRPr sz="3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3867701" algn="l" defTabSz="773540" rtl="0" eaLnBrk="1" latinLnBrk="0" hangingPunct="1">
            <a:defRPr sz="3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4641241" algn="l" defTabSz="773540" rtl="0" eaLnBrk="1" latinLnBrk="0" hangingPunct="1">
            <a:defRPr sz="3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5414781" algn="l" defTabSz="773540" rtl="0" eaLnBrk="1" latinLnBrk="0" hangingPunct="1">
            <a:defRPr sz="3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6188321" algn="l" defTabSz="773540" rtl="0" eaLnBrk="1" latinLnBrk="0" hangingPunct="1">
            <a:defRPr sz="3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2000" b="1" dirty="0">
              <a:solidFill>
                <a:schemeClr val="bg1"/>
              </a:solidFill>
              <a:highlight>
                <a:srgbClr val="00305E"/>
              </a:highlight>
              <a:latin typeface="Roboto" panose="02000000000000000000" pitchFamily="2" charset="0"/>
              <a:ea typeface="Roboto" panose="02000000000000000000" pitchFamily="2" charset="0"/>
            </a:rPr>
            <a:t>125K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0.72751</cdr:x>
      <cdr:y>0.40079</cdr:y>
    </cdr:from>
    <cdr:to>
      <cdr:x>0.72751</cdr:x>
      <cdr:y>0.92981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BF86CCC8-44C0-3ED9-59D3-181DA429A122}"/>
            </a:ext>
          </a:extLst>
        </cdr:cNvPr>
        <cdr:cNvCxnSpPr/>
      </cdr:nvCxnSpPr>
      <cdr:spPr>
        <a:xfrm xmlns:a="http://schemas.openxmlformats.org/drawingml/2006/main">
          <a:off x="8790164" y="2458224"/>
          <a:ext cx="0" cy="324464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2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3A152F-2DFF-44B1-9303-1E7484EE927E}" type="datetimeFigureOut">
              <a:rPr lang="en-GB" smtClean="0"/>
              <a:t>12/09/2023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17BF4-4E34-42DD-A222-1824F327E4F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6593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54708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773540" algn="l" defTabSz="154708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547080" algn="l" defTabSz="154708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2320622" algn="l" defTabSz="154708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3094161" algn="l" defTabSz="154708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3867701" algn="l" defTabSz="154708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4641241" algn="l" defTabSz="154708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5414781" algn="l" defTabSz="154708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6188321" algn="l" defTabSz="154708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19054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60565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1800" b="1" i="0" u="none" strike="noStrike" kern="1200" baseline="0" dirty="0">
              <a:solidFill>
                <a:prstClr val="white"/>
              </a:solidFill>
              <a:highlight>
                <a:srgbClr val="630378"/>
              </a:highlight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34016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58813" y="1155700"/>
            <a:ext cx="5540375" cy="31178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48564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65389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9640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1800" b="1" i="0" u="none" strike="noStrike" kern="1200" baseline="0" dirty="0">
              <a:solidFill>
                <a:prstClr val="white"/>
              </a:solidFill>
              <a:highlight>
                <a:srgbClr val="630378"/>
              </a:highlight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43240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96732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58813" y="1155700"/>
            <a:ext cx="5540375" cy="31178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80816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4714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7735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317BF4-4E34-42DD-A222-1824F327E4F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7735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92641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14550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80728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61009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58813" y="1155700"/>
            <a:ext cx="5540375" cy="31178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72635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989340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0831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7735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317BF4-4E34-42DD-A222-1824F327E4F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7735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52677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7735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317BF4-4E34-42DD-A222-1824F327E4F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7735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0215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7735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317BF4-4E34-42DD-A222-1824F327E4F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7735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70040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/>
              <a:t>Like to sample accurate trendy +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2574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6656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16693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58813" y="1155700"/>
            <a:ext cx="5540375" cy="31178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75411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85342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17BF4-4E34-42DD-A222-1824F327E4FD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6449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482" y="1683545"/>
            <a:ext cx="15543451" cy="3581400"/>
          </a:xfrm>
        </p:spPr>
        <p:txBody>
          <a:bodyPr anchor="b"/>
          <a:lstStyle>
            <a:lvl1pPr algn="ctr">
              <a:defRPr sz="10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5802" y="5403057"/>
            <a:ext cx="13714810" cy="2483644"/>
          </a:xfrm>
        </p:spPr>
        <p:txBody>
          <a:bodyPr/>
          <a:lstStyle>
            <a:lvl1pPr marL="0" indent="0" algn="ctr">
              <a:buNone/>
              <a:defRPr sz="3900"/>
            </a:lvl1pPr>
            <a:lvl2pPr marL="773540" indent="0" algn="ctr">
              <a:buNone/>
              <a:defRPr sz="3400"/>
            </a:lvl2pPr>
            <a:lvl3pPr marL="1547080" indent="0" algn="ctr">
              <a:buNone/>
              <a:defRPr sz="3000"/>
            </a:lvl3pPr>
            <a:lvl4pPr marL="2320622" indent="0" algn="ctr">
              <a:buNone/>
              <a:defRPr sz="2700"/>
            </a:lvl4pPr>
            <a:lvl5pPr marL="3094161" indent="0" algn="ctr">
              <a:buNone/>
              <a:defRPr sz="2700"/>
            </a:lvl5pPr>
            <a:lvl6pPr marL="3867701" indent="0" algn="ctr">
              <a:buNone/>
              <a:defRPr sz="2700"/>
            </a:lvl6pPr>
            <a:lvl7pPr marL="4641241" indent="0" algn="ctr">
              <a:buNone/>
              <a:defRPr sz="2700"/>
            </a:lvl7pPr>
            <a:lvl8pPr marL="5414781" indent="0" algn="ctr">
              <a:buNone/>
              <a:defRPr sz="2700"/>
            </a:lvl8pPr>
            <a:lvl9pPr marL="6188321" indent="0" algn="ctr">
              <a:buNone/>
              <a:defRPr sz="27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F922F-0932-4EAF-901F-71B99C608252}" type="datetime1">
              <a:rPr lang="en-GB" smtClean="0"/>
              <a:t>12/09/2023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190DE-7D60-46FC-AF13-39360AF06A6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5222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92E09-D2E5-4BF2-9FE9-004D5FEC1BB7}" type="datetime1">
              <a:rPr lang="en-GB" smtClean="0"/>
              <a:t>12/09/2023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190DE-7D60-46FC-AF13-39360AF06A6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555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6220" y="547687"/>
            <a:ext cx="3943007" cy="871775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194" y="547687"/>
            <a:ext cx="11600444" cy="871775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AA152-F879-4813-9167-C1343E268C38}" type="datetime1">
              <a:rPr lang="en-GB" smtClean="0"/>
              <a:t>12/09/2023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190DE-7D60-46FC-AF13-39360AF06A6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9268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A28AC-B388-492E-82F8-4C4010D54382}" type="datetime1">
              <a:rPr lang="en-GB" smtClean="0"/>
              <a:t>12/09/2023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190DE-7D60-46FC-AF13-39360AF06A6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988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672" y="2564613"/>
            <a:ext cx="15772031" cy="4279105"/>
          </a:xfrm>
        </p:spPr>
        <p:txBody>
          <a:bodyPr anchor="b"/>
          <a:lstStyle>
            <a:lvl1pPr>
              <a:defRPr sz="10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672" y="6884198"/>
            <a:ext cx="15772031" cy="2250281"/>
          </a:xfrm>
        </p:spPr>
        <p:txBody>
          <a:bodyPr/>
          <a:lstStyle>
            <a:lvl1pPr marL="0" indent="0">
              <a:buNone/>
              <a:defRPr sz="3900">
                <a:solidFill>
                  <a:schemeClr val="tx1"/>
                </a:solidFill>
              </a:defRPr>
            </a:lvl1pPr>
            <a:lvl2pPr marL="773540" indent="0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2pPr>
            <a:lvl3pPr marL="154708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320622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4pPr>
            <a:lvl5pPr marL="3094161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5pPr>
            <a:lvl6pPr marL="3867701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6pPr>
            <a:lvl7pPr marL="4641241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7pPr>
            <a:lvl8pPr marL="5414781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8pPr>
            <a:lvl9pPr marL="6188321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4768-7F2E-4AC5-B665-42313BB59BF3}" type="datetime1">
              <a:rPr lang="en-GB" smtClean="0"/>
              <a:t>12/09/2023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190DE-7D60-46FC-AF13-39360AF06A6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1606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192" y="2738437"/>
            <a:ext cx="7771726" cy="65270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7497" y="2738437"/>
            <a:ext cx="7771726" cy="65270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9F86-7ED8-4948-A5A7-8757C5B48F3F}" type="datetime1">
              <a:rPr lang="en-GB" smtClean="0"/>
              <a:t>12/09/2023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190DE-7D60-46FC-AF13-39360AF06A6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1755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577" y="547693"/>
            <a:ext cx="15772031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576" y="2521744"/>
            <a:ext cx="7736009" cy="1235868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73540" indent="0">
              <a:buNone/>
              <a:defRPr sz="3400" b="1"/>
            </a:lvl2pPr>
            <a:lvl3pPr marL="1547080" indent="0">
              <a:buNone/>
              <a:defRPr sz="3000" b="1"/>
            </a:lvl3pPr>
            <a:lvl4pPr marL="2320622" indent="0">
              <a:buNone/>
              <a:defRPr sz="2700" b="1"/>
            </a:lvl4pPr>
            <a:lvl5pPr marL="3094161" indent="0">
              <a:buNone/>
              <a:defRPr sz="2700" b="1"/>
            </a:lvl5pPr>
            <a:lvl6pPr marL="3867701" indent="0">
              <a:buNone/>
              <a:defRPr sz="2700" b="1"/>
            </a:lvl6pPr>
            <a:lvl7pPr marL="4641241" indent="0">
              <a:buNone/>
              <a:defRPr sz="2700" b="1"/>
            </a:lvl7pPr>
            <a:lvl8pPr marL="5414781" indent="0">
              <a:buNone/>
              <a:defRPr sz="2700" b="1"/>
            </a:lvl8pPr>
            <a:lvl9pPr marL="6188321" indent="0">
              <a:buNone/>
              <a:defRPr sz="27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576" y="3757613"/>
            <a:ext cx="7736009" cy="55268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7498" y="2521744"/>
            <a:ext cx="7774107" cy="1235868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73540" indent="0">
              <a:buNone/>
              <a:defRPr sz="3400" b="1"/>
            </a:lvl2pPr>
            <a:lvl3pPr marL="1547080" indent="0">
              <a:buNone/>
              <a:defRPr sz="3000" b="1"/>
            </a:lvl3pPr>
            <a:lvl4pPr marL="2320622" indent="0">
              <a:buNone/>
              <a:defRPr sz="2700" b="1"/>
            </a:lvl4pPr>
            <a:lvl5pPr marL="3094161" indent="0">
              <a:buNone/>
              <a:defRPr sz="2700" b="1"/>
            </a:lvl5pPr>
            <a:lvl6pPr marL="3867701" indent="0">
              <a:buNone/>
              <a:defRPr sz="2700" b="1"/>
            </a:lvl6pPr>
            <a:lvl7pPr marL="4641241" indent="0">
              <a:buNone/>
              <a:defRPr sz="2700" b="1"/>
            </a:lvl7pPr>
            <a:lvl8pPr marL="5414781" indent="0">
              <a:buNone/>
              <a:defRPr sz="2700" b="1"/>
            </a:lvl8pPr>
            <a:lvl9pPr marL="6188321" indent="0">
              <a:buNone/>
              <a:defRPr sz="27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7498" y="3757613"/>
            <a:ext cx="7774107" cy="55268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B76B0-9A25-436A-8F12-E07216EDC168}" type="datetime1">
              <a:rPr lang="en-GB" smtClean="0"/>
              <a:t>12/09/2023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190DE-7D60-46FC-AF13-39360AF06A6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8008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ACDD-E9D2-43C3-8B59-36169D06CD7A}" type="datetime1">
              <a:rPr lang="en-GB" smtClean="0"/>
              <a:t>12/09/2023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190DE-7D60-46FC-AF13-39360AF06A6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4607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EC595-8175-45AE-801F-B888619D37BF}" type="datetime1">
              <a:rPr lang="en-GB" smtClean="0"/>
              <a:t>12/09/2023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190DE-7D60-46FC-AF13-39360AF06A6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1897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576" y="685800"/>
            <a:ext cx="5897844" cy="240030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108" y="1481142"/>
            <a:ext cx="9257498" cy="7310437"/>
          </a:xfrm>
        </p:spPr>
        <p:txBody>
          <a:bodyPr/>
          <a:lstStyle>
            <a:lvl1pPr>
              <a:defRPr sz="5400"/>
            </a:lvl1pPr>
            <a:lvl2pPr>
              <a:defRPr sz="4700"/>
            </a:lvl2pPr>
            <a:lvl3pPr>
              <a:defRPr sz="390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576" y="3086102"/>
            <a:ext cx="5897844" cy="5717382"/>
          </a:xfrm>
        </p:spPr>
        <p:txBody>
          <a:bodyPr/>
          <a:lstStyle>
            <a:lvl1pPr marL="0" indent="0">
              <a:buNone/>
              <a:defRPr sz="2700"/>
            </a:lvl1pPr>
            <a:lvl2pPr marL="773540" indent="0">
              <a:buNone/>
              <a:defRPr sz="2400"/>
            </a:lvl2pPr>
            <a:lvl3pPr marL="1547080" indent="0">
              <a:buNone/>
              <a:defRPr sz="2000"/>
            </a:lvl3pPr>
            <a:lvl4pPr marL="2320622" indent="0">
              <a:buNone/>
              <a:defRPr sz="1900"/>
            </a:lvl4pPr>
            <a:lvl5pPr marL="3094161" indent="0">
              <a:buNone/>
              <a:defRPr sz="1900"/>
            </a:lvl5pPr>
            <a:lvl6pPr marL="3867701" indent="0">
              <a:buNone/>
              <a:defRPr sz="1900"/>
            </a:lvl6pPr>
            <a:lvl7pPr marL="4641241" indent="0">
              <a:buNone/>
              <a:defRPr sz="1900"/>
            </a:lvl7pPr>
            <a:lvl8pPr marL="5414781" indent="0">
              <a:buNone/>
              <a:defRPr sz="1900"/>
            </a:lvl8pPr>
            <a:lvl9pPr marL="6188321" indent="0">
              <a:buNone/>
              <a:defRPr sz="1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94EC-D6E9-4E4A-B732-99B03DBB1943}" type="datetime1">
              <a:rPr lang="en-GB" smtClean="0"/>
              <a:t>12/09/2023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190DE-7D60-46FC-AF13-39360AF06A6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7287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576" y="685800"/>
            <a:ext cx="5897844" cy="240030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108" y="1481142"/>
            <a:ext cx="9257498" cy="7310437"/>
          </a:xfrm>
        </p:spPr>
        <p:txBody>
          <a:bodyPr anchor="t"/>
          <a:lstStyle>
            <a:lvl1pPr marL="0" indent="0">
              <a:buNone/>
              <a:defRPr sz="5400"/>
            </a:lvl1pPr>
            <a:lvl2pPr marL="773540" indent="0">
              <a:buNone/>
              <a:defRPr sz="4700"/>
            </a:lvl2pPr>
            <a:lvl3pPr marL="1547080" indent="0">
              <a:buNone/>
              <a:defRPr sz="3900"/>
            </a:lvl3pPr>
            <a:lvl4pPr marL="2320622" indent="0">
              <a:buNone/>
              <a:defRPr sz="3400"/>
            </a:lvl4pPr>
            <a:lvl5pPr marL="3094161" indent="0">
              <a:buNone/>
              <a:defRPr sz="3400"/>
            </a:lvl5pPr>
            <a:lvl6pPr marL="3867701" indent="0">
              <a:buNone/>
              <a:defRPr sz="3400"/>
            </a:lvl6pPr>
            <a:lvl7pPr marL="4641241" indent="0">
              <a:buNone/>
              <a:defRPr sz="3400"/>
            </a:lvl7pPr>
            <a:lvl8pPr marL="5414781" indent="0">
              <a:buNone/>
              <a:defRPr sz="3400"/>
            </a:lvl8pPr>
            <a:lvl9pPr marL="6188321" indent="0">
              <a:buNone/>
              <a:defRPr sz="34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576" y="3086102"/>
            <a:ext cx="5897844" cy="5717382"/>
          </a:xfrm>
        </p:spPr>
        <p:txBody>
          <a:bodyPr/>
          <a:lstStyle>
            <a:lvl1pPr marL="0" indent="0">
              <a:buNone/>
              <a:defRPr sz="2700"/>
            </a:lvl1pPr>
            <a:lvl2pPr marL="773540" indent="0">
              <a:buNone/>
              <a:defRPr sz="2400"/>
            </a:lvl2pPr>
            <a:lvl3pPr marL="1547080" indent="0">
              <a:buNone/>
              <a:defRPr sz="2000"/>
            </a:lvl3pPr>
            <a:lvl4pPr marL="2320622" indent="0">
              <a:buNone/>
              <a:defRPr sz="1900"/>
            </a:lvl4pPr>
            <a:lvl5pPr marL="3094161" indent="0">
              <a:buNone/>
              <a:defRPr sz="1900"/>
            </a:lvl5pPr>
            <a:lvl6pPr marL="3867701" indent="0">
              <a:buNone/>
              <a:defRPr sz="1900"/>
            </a:lvl6pPr>
            <a:lvl7pPr marL="4641241" indent="0">
              <a:buNone/>
              <a:defRPr sz="1900"/>
            </a:lvl7pPr>
            <a:lvl8pPr marL="5414781" indent="0">
              <a:buNone/>
              <a:defRPr sz="1900"/>
            </a:lvl8pPr>
            <a:lvl9pPr marL="6188321" indent="0">
              <a:buNone/>
              <a:defRPr sz="1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FA381-6856-4786-8D5B-BC5E0F7E689A}" type="datetime1">
              <a:rPr lang="en-GB" smtClean="0"/>
              <a:t>12/09/2023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190DE-7D60-46FC-AF13-39360AF06A6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973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196" y="547693"/>
            <a:ext cx="15772031" cy="1988345"/>
          </a:xfrm>
          <a:prstGeom prst="rect">
            <a:avLst/>
          </a:prstGeom>
        </p:spPr>
        <p:txBody>
          <a:bodyPr vert="horz" lIns="154707" tIns="77354" rIns="154707" bIns="77354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196" y="2738437"/>
            <a:ext cx="15772031" cy="6527008"/>
          </a:xfrm>
          <a:prstGeom prst="rect">
            <a:avLst/>
          </a:prstGeom>
        </p:spPr>
        <p:txBody>
          <a:bodyPr vert="horz" lIns="154707" tIns="77354" rIns="154707" bIns="77354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193" y="9534529"/>
            <a:ext cx="4114443" cy="547688"/>
          </a:xfrm>
          <a:prstGeom prst="rect">
            <a:avLst/>
          </a:prstGeom>
        </p:spPr>
        <p:txBody>
          <a:bodyPr vert="horz" lIns="154707" tIns="77354" rIns="154707" bIns="7735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25D90-7952-43BB-9BE3-53E2DE27CAF4}" type="datetime1">
              <a:rPr lang="en-GB" smtClean="0"/>
              <a:t>12/09/2023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378" y="9534529"/>
            <a:ext cx="6171664" cy="547688"/>
          </a:xfrm>
          <a:prstGeom prst="rect">
            <a:avLst/>
          </a:prstGeom>
        </p:spPr>
        <p:txBody>
          <a:bodyPr vert="horz" lIns="154707" tIns="77354" rIns="154707" bIns="7735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4781" y="9534529"/>
            <a:ext cx="4114443" cy="547688"/>
          </a:xfrm>
          <a:prstGeom prst="rect">
            <a:avLst/>
          </a:prstGeom>
        </p:spPr>
        <p:txBody>
          <a:bodyPr vert="horz" lIns="154707" tIns="77354" rIns="154707" bIns="7735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190DE-7D60-46FC-AF13-39360AF06A6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8762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1547080" rtl="0" eaLnBrk="1" latinLnBrk="0" hangingPunct="1">
        <a:lnSpc>
          <a:spcPct val="90000"/>
        </a:lnSpc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6770" indent="-386770" algn="l" defTabSz="1547080" rtl="0" eaLnBrk="1" latinLnBrk="0" hangingPunct="1">
        <a:lnSpc>
          <a:spcPct val="90000"/>
        </a:lnSpc>
        <a:spcBef>
          <a:spcPts val="1692"/>
        </a:spcBef>
        <a:buFont typeface="Arial" panose="020B0604020202020204" pitchFamily="34" charset="0"/>
        <a:buChar char="•"/>
        <a:defRPr sz="4700" kern="1200">
          <a:solidFill>
            <a:schemeClr val="tx1"/>
          </a:solidFill>
          <a:latin typeface="+mn-lt"/>
          <a:ea typeface="+mn-ea"/>
          <a:cs typeface="+mn-cs"/>
        </a:defRPr>
      </a:lvl1pPr>
      <a:lvl2pPr marL="1160310" indent="-386770" algn="l" defTabSz="1547080" rtl="0" eaLnBrk="1" latinLnBrk="0" hangingPunct="1">
        <a:lnSpc>
          <a:spcPct val="90000"/>
        </a:lnSpc>
        <a:spcBef>
          <a:spcPts val="846"/>
        </a:spcBef>
        <a:buFont typeface="Arial" panose="020B0604020202020204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933850" indent="-386770" algn="l" defTabSz="1547080" rtl="0" eaLnBrk="1" latinLnBrk="0" hangingPunct="1">
        <a:lnSpc>
          <a:spcPct val="90000"/>
        </a:lnSpc>
        <a:spcBef>
          <a:spcPts val="846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707389" indent="-386770" algn="l" defTabSz="1547080" rtl="0" eaLnBrk="1" latinLnBrk="0" hangingPunct="1">
        <a:lnSpc>
          <a:spcPct val="90000"/>
        </a:lnSpc>
        <a:spcBef>
          <a:spcPts val="846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480931" indent="-386770" algn="l" defTabSz="1547080" rtl="0" eaLnBrk="1" latinLnBrk="0" hangingPunct="1">
        <a:lnSpc>
          <a:spcPct val="90000"/>
        </a:lnSpc>
        <a:spcBef>
          <a:spcPts val="846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4254471" indent="-386770" algn="l" defTabSz="1547080" rtl="0" eaLnBrk="1" latinLnBrk="0" hangingPunct="1">
        <a:lnSpc>
          <a:spcPct val="90000"/>
        </a:lnSpc>
        <a:spcBef>
          <a:spcPts val="846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5028011" indent="-386770" algn="l" defTabSz="1547080" rtl="0" eaLnBrk="1" latinLnBrk="0" hangingPunct="1">
        <a:lnSpc>
          <a:spcPct val="90000"/>
        </a:lnSpc>
        <a:spcBef>
          <a:spcPts val="846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801551" indent="-386770" algn="l" defTabSz="1547080" rtl="0" eaLnBrk="1" latinLnBrk="0" hangingPunct="1">
        <a:lnSpc>
          <a:spcPct val="90000"/>
        </a:lnSpc>
        <a:spcBef>
          <a:spcPts val="846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575091" indent="-386770" algn="l" defTabSz="1547080" rtl="0" eaLnBrk="1" latinLnBrk="0" hangingPunct="1">
        <a:lnSpc>
          <a:spcPct val="90000"/>
        </a:lnSpc>
        <a:spcBef>
          <a:spcPts val="846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4708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73540" algn="l" defTabSz="154708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47080" algn="l" defTabSz="154708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320622" algn="l" defTabSz="154708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94161" algn="l" defTabSz="154708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67701" algn="l" defTabSz="154708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641241" algn="l" defTabSz="154708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414781" algn="l" defTabSz="154708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188321" algn="l" defTabSz="154708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chart" Target="../charts/chart7.xml"/><Relationship Id="rId7" Type="http://schemas.microsoft.com/office/2007/relationships/hdphoto" Target="../media/hdphoto2.wd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chart" Target="../charts/chart8.xml"/><Relationship Id="rId10" Type="http://schemas.openxmlformats.org/officeDocument/2006/relationships/image" Target="../media/image10.svg"/><Relationship Id="rId4" Type="http://schemas.openxmlformats.org/officeDocument/2006/relationships/image" Target="../media/image5.jpeg"/><Relationship Id="rId9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chart" Target="../charts/chart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chart" Target="../charts/chart12.xml"/><Relationship Id="rId5" Type="http://schemas.microsoft.com/office/2007/relationships/hdphoto" Target="../media/hdphoto2.wdp"/><Relationship Id="rId10" Type="http://schemas.openxmlformats.org/officeDocument/2006/relationships/chart" Target="../charts/chart11.xml"/><Relationship Id="rId4" Type="http://schemas.openxmlformats.org/officeDocument/2006/relationships/image" Target="../media/image7.png"/><Relationship Id="rId9" Type="http://schemas.openxmlformats.org/officeDocument/2006/relationships/chart" Target="../charts/char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chart" Target="../charts/chart13.xml"/><Relationship Id="rId7" Type="http://schemas.openxmlformats.org/officeDocument/2006/relationships/image" Target="../media/image8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chart" Target="../charts/chart16.xml"/><Relationship Id="rId5" Type="http://schemas.openxmlformats.org/officeDocument/2006/relationships/image" Target="../media/image7.png"/><Relationship Id="rId10" Type="http://schemas.openxmlformats.org/officeDocument/2006/relationships/chart" Target="../charts/chart15.xml"/><Relationship Id="rId4" Type="http://schemas.openxmlformats.org/officeDocument/2006/relationships/chart" Target="../charts/chart14.xml"/><Relationship Id="rId9" Type="http://schemas.openxmlformats.org/officeDocument/2006/relationships/image" Target="../media/image10.sv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4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bonard.com/" TargetMode="External"/><Relationship Id="rId5" Type="http://schemas.openxmlformats.org/officeDocument/2006/relationships/hyperlink" Target="https://www.linkedin.com/showcase/bonard-education" TargetMode="External"/><Relationship Id="rId10" Type="http://schemas.openxmlformats.org/officeDocument/2006/relationships/image" Target="../media/image3.png"/><Relationship Id="rId4" Type="http://schemas.openxmlformats.org/officeDocument/2006/relationships/image" Target="../media/image5.jpeg"/><Relationship Id="rId9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sv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2.wdp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7.xml"/><Relationship Id="rId3" Type="http://schemas.openxmlformats.org/officeDocument/2006/relationships/image" Target="../media/image7.png"/><Relationship Id="rId7" Type="http://schemas.openxmlformats.org/officeDocument/2006/relationships/image" Target="../media/image10.sv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chart" Target="../charts/chart20.xml"/><Relationship Id="rId5" Type="http://schemas.openxmlformats.org/officeDocument/2006/relationships/image" Target="../media/image8.png"/><Relationship Id="rId10" Type="http://schemas.openxmlformats.org/officeDocument/2006/relationships/chart" Target="../charts/chart19.xml"/><Relationship Id="rId4" Type="http://schemas.microsoft.com/office/2007/relationships/hdphoto" Target="../media/hdphoto2.wdp"/><Relationship Id="rId9" Type="http://schemas.openxmlformats.org/officeDocument/2006/relationships/chart" Target="../charts/chart1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sv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2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1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12" Type="http://schemas.openxmlformats.org/officeDocument/2006/relationships/chart" Target="../charts/chart24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chart" Target="../charts/chart23.xml"/><Relationship Id="rId5" Type="http://schemas.microsoft.com/office/2007/relationships/hdphoto" Target="../media/hdphoto2.wdp"/><Relationship Id="rId10" Type="http://schemas.openxmlformats.org/officeDocument/2006/relationships/chart" Target="../charts/chart22.xml"/><Relationship Id="rId4" Type="http://schemas.openxmlformats.org/officeDocument/2006/relationships/image" Target="../media/image7.png"/><Relationship Id="rId9" Type="http://schemas.openxmlformats.org/officeDocument/2006/relationships/chart" Target="../charts/chart2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chart" Target="../charts/chart27.xml"/><Relationship Id="rId5" Type="http://schemas.microsoft.com/office/2007/relationships/hdphoto" Target="../media/hdphoto2.wdp"/><Relationship Id="rId10" Type="http://schemas.openxmlformats.org/officeDocument/2006/relationships/chart" Target="../charts/chart26.xml"/><Relationship Id="rId4" Type="http://schemas.openxmlformats.org/officeDocument/2006/relationships/image" Target="../media/image7.png"/><Relationship Id="rId9" Type="http://schemas.openxmlformats.org/officeDocument/2006/relationships/chart" Target="../charts/chart2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6.png"/><Relationship Id="rId3" Type="http://schemas.openxmlformats.org/officeDocument/2006/relationships/image" Target="../media/image4.jpeg"/><Relationship Id="rId7" Type="http://schemas.openxmlformats.org/officeDocument/2006/relationships/image" Target="../media/image15.png"/><Relationship Id="rId12" Type="http://schemas.microsoft.com/office/2007/relationships/hdphoto" Target="../media/hdphoto1.wdp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svg"/><Relationship Id="rId11" Type="http://schemas.openxmlformats.org/officeDocument/2006/relationships/image" Target="../media/image2.pn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5.jpeg"/><Relationship Id="rId9" Type="http://schemas.openxmlformats.org/officeDocument/2006/relationships/image" Target="../media/image17.png"/><Relationship Id="rId1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7.png"/><Relationship Id="rId7" Type="http://schemas.openxmlformats.org/officeDocument/2006/relationships/image" Target="../media/image10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2.wdp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chart" Target="../charts/chart2.xml"/><Relationship Id="rId9" Type="http://schemas.openxmlformats.org/officeDocument/2006/relationships/image" Target="../media/image10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jpeg"/><Relationship Id="rId7" Type="http://schemas.microsoft.com/office/2007/relationships/hdphoto" Target="../media/hdphoto2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chart" Target="../charts/chart5.xml"/><Relationship Id="rId10" Type="http://schemas.openxmlformats.org/officeDocument/2006/relationships/image" Target="../media/image10.svg"/><Relationship Id="rId4" Type="http://schemas.openxmlformats.org/officeDocument/2006/relationships/chart" Target="../charts/chart4.xml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EE232B1-16FB-438B-A054-28F9DA49B1C9}"/>
              </a:ext>
            </a:extLst>
          </p:cNvPr>
          <p:cNvSpPr/>
          <p:nvPr/>
        </p:nvSpPr>
        <p:spPr>
          <a:xfrm>
            <a:off x="-11447" y="-2"/>
            <a:ext cx="18297860" cy="10287002"/>
          </a:xfrm>
          <a:prstGeom prst="rect">
            <a:avLst/>
          </a:prstGeom>
          <a:solidFill>
            <a:srgbClr val="0030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E232B1-16FB-438B-A054-28F9DA49B1C9}"/>
              </a:ext>
            </a:extLst>
          </p:cNvPr>
          <p:cNvSpPr/>
          <p:nvPr/>
        </p:nvSpPr>
        <p:spPr>
          <a:xfrm>
            <a:off x="0" y="0"/>
            <a:ext cx="18297860" cy="10287002"/>
          </a:xfrm>
          <a:prstGeom prst="rect">
            <a:avLst/>
          </a:prstGeom>
          <a:blipFill dpi="0" rotWithShape="1">
            <a:blip r:embed="rId3" cstate="email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00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68BF270-9060-20FB-B948-27B4E190D6E6}"/>
              </a:ext>
            </a:extLst>
          </p:cNvPr>
          <p:cNvCxnSpPr>
            <a:cxnSpLocks/>
          </p:cNvCxnSpPr>
          <p:nvPr/>
        </p:nvCxnSpPr>
        <p:spPr>
          <a:xfrm>
            <a:off x="729339" y="9455079"/>
            <a:ext cx="3672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>
            <a:extLst>
              <a:ext uri="{FF2B5EF4-FFF2-40B4-BE49-F238E27FC236}">
                <a16:creationId xmlns:a16="http://schemas.microsoft.com/office/drawing/2014/main" id="{52574124-EF39-F745-8E61-DF76BD6781AB}"/>
              </a:ext>
            </a:extLst>
          </p:cNvPr>
          <p:cNvSpPr txBox="1"/>
          <p:nvPr/>
        </p:nvSpPr>
        <p:spPr>
          <a:xfrm>
            <a:off x="684423" y="9536293"/>
            <a:ext cx="5913988" cy="4154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8565" tIns="68567" rIns="68565" bIns="68567">
            <a:spAutoFit/>
          </a:bodyPr>
          <a:lstStyle/>
          <a:p>
            <a:pPr>
              <a:spcBef>
                <a:spcPts val="1500"/>
              </a:spcBef>
              <a:defRPr sz="1200" spc="600">
                <a:solidFill>
                  <a:srgbClr val="252525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lang="en-GB" sz="1800" spc="-10" dirty="0">
                <a:solidFill>
                  <a:srgbClr val="DED9D0"/>
                </a:solidFill>
                <a:latin typeface="Roboto Light" panose="02000000000000000000" pitchFamily="2" charset="0"/>
                <a:ea typeface="Roboto Light" panose="02000000000000000000" pitchFamily="2" charset="0"/>
                <a:sym typeface="Roboto"/>
              </a:rPr>
              <a:t>Expertise in Student Travel Research</a:t>
            </a:r>
            <a:endParaRPr lang="sk-SK" sz="1800" spc="-10" dirty="0">
              <a:solidFill>
                <a:srgbClr val="DED9D0"/>
              </a:solidFill>
              <a:latin typeface="Roboto Light" panose="02000000000000000000" pitchFamily="2" charset="0"/>
              <a:ea typeface="Roboto Light" panose="02000000000000000000" pitchFamily="2" charset="0"/>
              <a:sym typeface="Roboto"/>
            </a:endParaRP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4E94CE3-4884-908B-6C36-61B9326FB3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83" y="8808464"/>
            <a:ext cx="2525274" cy="41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2DC72A1D-5B88-66FF-AB74-B8914EEEBD62}"/>
              </a:ext>
            </a:extLst>
          </p:cNvPr>
          <p:cNvSpPr txBox="1"/>
          <p:nvPr/>
        </p:nvSpPr>
        <p:spPr>
          <a:xfrm>
            <a:off x="729339" y="3661099"/>
            <a:ext cx="17266693" cy="969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68565" tIns="68567" rIns="68565" bIns="68567">
            <a:spAutoFit/>
          </a:bodyPr>
          <a:lstStyle/>
          <a:p>
            <a:pPr>
              <a:spcBef>
                <a:spcPts val="1500"/>
              </a:spcBef>
              <a:defRPr sz="1200" spc="600">
                <a:solidFill>
                  <a:srgbClr val="252525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lang="en-GB" sz="5400" b="1" spc="-40" dirty="0">
                <a:solidFill>
                  <a:srgbClr val="D8D0C6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Student Travel Business Barometer 2022</a:t>
            </a:r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BE9B108D-3523-D7AD-1A75-39359A4426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683" y="686525"/>
            <a:ext cx="304800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720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0" y="1819108"/>
            <a:ext cx="18286413" cy="8467892"/>
          </a:xfrm>
          <a:prstGeom prst="roundRect">
            <a:avLst>
              <a:gd name="adj" fmla="val 2696"/>
            </a:avLst>
          </a:prstGeom>
          <a:blipFill dpi="0" rotWithShape="1">
            <a:blip r:embed="rId3" cstate="email">
              <a:alphaModFix amt="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6921935" y="637815"/>
            <a:ext cx="517593" cy="517593"/>
          </a:xfrm>
          <a:prstGeom prst="ellipse">
            <a:avLst/>
          </a:prstGeom>
          <a:solidFill>
            <a:srgbClr val="B1A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26FC6A52-8F7C-4525-B7D0-949C7FC7B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46704" y="715857"/>
            <a:ext cx="668054" cy="361507"/>
          </a:xfrm>
          <a:ln>
            <a:noFill/>
          </a:ln>
        </p:spPr>
        <p:txBody>
          <a:bodyPr/>
          <a:lstStyle/>
          <a:p>
            <a:pPr algn="ctr"/>
            <a:fld id="{C74190DE-7D60-46FC-AF13-39360AF06A62}" type="slidenum">
              <a:rPr lang="en-GB" sz="14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 algn="ctr"/>
              <a:t>10</a:t>
            </a:fld>
            <a:endParaRPr lang="en-GB" sz="1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896" y="750339"/>
            <a:ext cx="1786279" cy="29522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109362" y="9712246"/>
            <a:ext cx="102857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Source: </a:t>
            </a:r>
            <a:r>
              <a:rPr lang="en-GB" sz="1400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SYTA &amp; BONARD, 2023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75CAB95-C98B-4EB1-9D43-A612E9F9CB18}"/>
              </a:ext>
            </a:extLst>
          </p:cNvPr>
          <p:cNvSpPr txBox="1"/>
          <p:nvPr/>
        </p:nvSpPr>
        <p:spPr>
          <a:xfrm>
            <a:off x="1109362" y="1834782"/>
            <a:ext cx="16330165" cy="507817"/>
          </a:xfrm>
          <a:prstGeom prst="rect">
            <a:avLst/>
          </a:prstGeom>
          <a:solidFill>
            <a:srgbClr val="2B9B96"/>
          </a:solidFill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sz="2400" spc="-5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Change in the in-country trip price: 2019 vs 2022</a:t>
            </a:r>
          </a:p>
        </p:txBody>
      </p:sp>
      <p:pic>
        <p:nvPicPr>
          <p:cNvPr id="89" name="object 4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09362" y="2342599"/>
            <a:ext cx="16329600" cy="112755"/>
          </a:xfrm>
          <a:prstGeom prst="rect">
            <a:avLst/>
          </a:prstGeom>
        </p:spPr>
      </p:pic>
      <p:pic>
        <p:nvPicPr>
          <p:cNvPr id="3" name="Graphic 2" descr="Schoolhouse outline">
            <a:extLst>
              <a:ext uri="{FF2B5EF4-FFF2-40B4-BE49-F238E27FC236}">
                <a16:creationId xmlns:a16="http://schemas.microsoft.com/office/drawing/2014/main" id="{12AC0E7E-B872-E58C-290E-8351632317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78098" y="584503"/>
            <a:ext cx="581770" cy="5817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7D54AA-E7D2-0187-2D34-CB933941045C}"/>
              </a:ext>
            </a:extLst>
          </p:cNvPr>
          <p:cNvSpPr txBox="1"/>
          <p:nvPr/>
        </p:nvSpPr>
        <p:spPr>
          <a:xfrm>
            <a:off x="1575774" y="596535"/>
            <a:ext cx="9856392" cy="600150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b="1" spc="-50" dirty="0">
                <a:solidFill>
                  <a:srgbClr val="00305E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In-country Trip Price</a:t>
            </a:r>
            <a:endParaRPr lang="en-GB" spc="-50" dirty="0">
              <a:solidFill>
                <a:srgbClr val="00305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CD87CDC4-322B-A0D8-C935-C75E81D163EB}"/>
              </a:ext>
            </a:extLst>
          </p:cNvPr>
          <p:cNvSpPr/>
          <p:nvPr/>
        </p:nvSpPr>
        <p:spPr>
          <a:xfrm>
            <a:off x="1432785" y="676798"/>
            <a:ext cx="313637" cy="403352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CC58CE-34C9-F163-F301-02148CF0452C}"/>
              </a:ext>
            </a:extLst>
          </p:cNvPr>
          <p:cNvCxnSpPr/>
          <p:nvPr/>
        </p:nvCxnSpPr>
        <p:spPr>
          <a:xfrm flipH="1">
            <a:off x="1424547" y="672253"/>
            <a:ext cx="109161" cy="441486"/>
          </a:xfrm>
          <a:prstGeom prst="line">
            <a:avLst/>
          </a:prstGeom>
          <a:ln w="19050">
            <a:solidFill>
              <a:srgbClr val="0030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5D674D8-FB8A-F65C-8381-8B743E39AFAC}"/>
              </a:ext>
            </a:extLst>
          </p:cNvPr>
          <p:cNvSpPr txBox="1"/>
          <p:nvPr/>
        </p:nvSpPr>
        <p:spPr>
          <a:xfrm>
            <a:off x="1109363" y="3267246"/>
            <a:ext cx="10285708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Overall, the majority of tour operators saw an </a:t>
            </a:r>
            <a:r>
              <a:rPr lang="en-GB" sz="2000" b="1" dirty="0">
                <a:latin typeface="Roboto" panose="02000000000000000000" pitchFamily="2" charset="0"/>
                <a:ea typeface="Roboto" panose="02000000000000000000" pitchFamily="2" charset="0"/>
              </a:rPr>
              <a:t>increase in trip price of over 10%:</a:t>
            </a:r>
          </a:p>
          <a:p>
            <a:r>
              <a:rPr lang="en-GB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 </a:t>
            </a:r>
          </a:p>
          <a:p>
            <a:endParaRPr lang="en-GB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1230740" lvl="1" indent="-457200">
              <a:buFont typeface="Arial" panose="020B0604020202020204" pitchFamily="34" charset="0"/>
              <a:buChar char="•"/>
            </a:pPr>
            <a:r>
              <a:rPr lang="en-GB" sz="2000" b="1" dirty="0">
                <a:latin typeface="Roboto" panose="02000000000000000000" pitchFamily="2" charset="0"/>
                <a:ea typeface="Roboto" panose="02000000000000000000" pitchFamily="2" charset="0"/>
              </a:rPr>
              <a:t>10-15% </a:t>
            </a:r>
            <a:r>
              <a:rPr lang="en-GB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on accommodation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1230740" lvl="1" indent="-457200">
              <a:buFont typeface="Arial" panose="020B0604020202020204" pitchFamily="34" charset="0"/>
              <a:buChar char="•"/>
            </a:pPr>
            <a:r>
              <a:rPr lang="en-GB" sz="2000" b="1" dirty="0">
                <a:latin typeface="Roboto" panose="02000000000000000000" pitchFamily="2" charset="0"/>
                <a:ea typeface="Roboto" panose="02000000000000000000" pitchFamily="2" charset="0"/>
              </a:rPr>
              <a:t>More than 15% </a:t>
            </a:r>
            <a:r>
              <a:rPr lang="en-GB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on transportation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1230740" lvl="1" indent="-457200">
              <a:buFont typeface="Arial" panose="020B0604020202020204" pitchFamily="34" charset="0"/>
              <a:buChar char="•"/>
            </a:pPr>
            <a:r>
              <a:rPr lang="en-GB" sz="2000" b="1" dirty="0">
                <a:latin typeface="Roboto" panose="02000000000000000000" pitchFamily="2" charset="0"/>
                <a:ea typeface="Roboto" panose="02000000000000000000" pitchFamily="2" charset="0"/>
              </a:rPr>
              <a:t>5-10% </a:t>
            </a:r>
            <a:r>
              <a:rPr lang="en-GB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for meals and attractions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1230740" lvl="1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Insurance fees remained largely </a:t>
            </a:r>
            <a:r>
              <a:rPr lang="en-GB" sz="2000" b="1" dirty="0">
                <a:latin typeface="Roboto" panose="02000000000000000000" pitchFamily="2" charset="0"/>
                <a:ea typeface="Roboto" panose="02000000000000000000" pitchFamily="2" charset="0"/>
              </a:rPr>
              <a:t>stable</a:t>
            </a:r>
            <a:r>
              <a:rPr lang="en-GB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.  </a:t>
            </a:r>
          </a:p>
          <a:p>
            <a:pPr marL="457200" indent="-457200">
              <a:buFontTx/>
              <a:buChar char="-"/>
            </a:pPr>
            <a:endParaRPr lang="en-AU" dirty="0"/>
          </a:p>
        </p:txBody>
      </p:sp>
      <p:pic>
        <p:nvPicPr>
          <p:cNvPr id="2" name="Picture 1" descr="A blue and black logo&#10;&#10;Description automatically generated">
            <a:extLst>
              <a:ext uri="{FF2B5EF4-FFF2-40B4-BE49-F238E27FC236}">
                <a16:creationId xmlns:a16="http://schemas.microsoft.com/office/drawing/2014/main" id="{7EFC2CCD-463A-1251-DA20-D2455205DB4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809" y="650561"/>
            <a:ext cx="1807613" cy="51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502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-1" y="1552131"/>
            <a:ext cx="18286413" cy="8467892"/>
          </a:xfrm>
          <a:prstGeom prst="roundRect">
            <a:avLst>
              <a:gd name="adj" fmla="val 2696"/>
            </a:avLst>
          </a:prstGeom>
          <a:blipFill dpi="0" rotWithShape="1">
            <a:blip r:embed="rId3" cstate="email">
              <a:alphaModFix amt="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7102C58-1062-209A-E911-E92BE1ECF71F}"/>
              </a:ext>
            </a:extLst>
          </p:cNvPr>
          <p:cNvSpPr/>
          <p:nvPr/>
        </p:nvSpPr>
        <p:spPr>
          <a:xfrm>
            <a:off x="12528758" y="3664198"/>
            <a:ext cx="4794468" cy="3967864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8556170-1183-C62D-FA1D-449A8CBCAFDB}"/>
              </a:ext>
            </a:extLst>
          </p:cNvPr>
          <p:cNvSpPr/>
          <p:nvPr/>
        </p:nvSpPr>
        <p:spPr>
          <a:xfrm>
            <a:off x="6858408" y="3664198"/>
            <a:ext cx="4794468" cy="3967864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7B1D34A-8120-0140-6207-D85AC16E52DD}"/>
              </a:ext>
            </a:extLst>
          </p:cNvPr>
          <p:cNvSpPr/>
          <p:nvPr/>
        </p:nvSpPr>
        <p:spPr>
          <a:xfrm>
            <a:off x="1188059" y="3665962"/>
            <a:ext cx="4794468" cy="3967864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6921935" y="637815"/>
            <a:ext cx="517593" cy="517593"/>
          </a:xfrm>
          <a:prstGeom prst="ellipse">
            <a:avLst/>
          </a:prstGeom>
          <a:solidFill>
            <a:srgbClr val="B1A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26FC6A52-8F7C-4525-B7D0-949C7FC7B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46704" y="715857"/>
            <a:ext cx="668054" cy="361507"/>
          </a:xfrm>
          <a:ln>
            <a:noFill/>
          </a:ln>
        </p:spPr>
        <p:txBody>
          <a:bodyPr/>
          <a:lstStyle/>
          <a:p>
            <a:pPr algn="ctr"/>
            <a:fld id="{C74190DE-7D60-46FC-AF13-39360AF06A62}" type="slidenum">
              <a:rPr lang="en-GB" sz="14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 algn="ctr"/>
              <a:t>11</a:t>
            </a:fld>
            <a:endParaRPr lang="en-GB" sz="1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896" y="750339"/>
            <a:ext cx="1786279" cy="29522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109362" y="9712246"/>
            <a:ext cx="102857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Source: </a:t>
            </a:r>
            <a:r>
              <a:rPr lang="en-GB" sz="1400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SYTA &amp; BONARD, 2023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75CAB95-C98B-4EB1-9D43-A612E9F9CB18}"/>
              </a:ext>
            </a:extLst>
          </p:cNvPr>
          <p:cNvSpPr txBox="1"/>
          <p:nvPr/>
        </p:nvSpPr>
        <p:spPr>
          <a:xfrm>
            <a:off x="1109362" y="1834782"/>
            <a:ext cx="16330165" cy="507817"/>
          </a:xfrm>
          <a:prstGeom prst="rect">
            <a:avLst/>
          </a:prstGeom>
          <a:solidFill>
            <a:srgbClr val="2B9B96"/>
          </a:solidFill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sz="2400" spc="-5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Future bookings as a % of 2019 booking volume</a:t>
            </a:r>
          </a:p>
        </p:txBody>
      </p:sp>
      <p:pic>
        <p:nvPicPr>
          <p:cNvPr id="89" name="object 4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09362" y="2342599"/>
            <a:ext cx="16329600" cy="112755"/>
          </a:xfrm>
          <a:prstGeom prst="rect">
            <a:avLst/>
          </a:prstGeom>
        </p:spPr>
      </p:pic>
      <p:pic>
        <p:nvPicPr>
          <p:cNvPr id="3" name="Graphic 2" descr="Schoolhouse outline">
            <a:extLst>
              <a:ext uri="{FF2B5EF4-FFF2-40B4-BE49-F238E27FC236}">
                <a16:creationId xmlns:a16="http://schemas.microsoft.com/office/drawing/2014/main" id="{12AC0E7E-B872-E58C-290E-8351632317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78098" y="584503"/>
            <a:ext cx="581770" cy="5817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7D54AA-E7D2-0187-2D34-CB933941045C}"/>
              </a:ext>
            </a:extLst>
          </p:cNvPr>
          <p:cNvSpPr txBox="1"/>
          <p:nvPr/>
        </p:nvSpPr>
        <p:spPr>
          <a:xfrm>
            <a:off x="1575774" y="596535"/>
            <a:ext cx="9856392" cy="600150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b="1" spc="-50" dirty="0">
                <a:solidFill>
                  <a:srgbClr val="00305E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Market Recovery: In-country Travel </a:t>
            </a:r>
            <a:endParaRPr lang="en-GB" spc="-50" dirty="0">
              <a:solidFill>
                <a:srgbClr val="00305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CD87CDC4-322B-A0D8-C935-C75E81D163EB}"/>
              </a:ext>
            </a:extLst>
          </p:cNvPr>
          <p:cNvSpPr/>
          <p:nvPr/>
        </p:nvSpPr>
        <p:spPr>
          <a:xfrm>
            <a:off x="1432785" y="676798"/>
            <a:ext cx="313637" cy="403352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CC58CE-34C9-F163-F301-02148CF0452C}"/>
              </a:ext>
            </a:extLst>
          </p:cNvPr>
          <p:cNvCxnSpPr/>
          <p:nvPr/>
        </p:nvCxnSpPr>
        <p:spPr>
          <a:xfrm flipH="1">
            <a:off x="1424547" y="672253"/>
            <a:ext cx="109161" cy="441486"/>
          </a:xfrm>
          <a:prstGeom prst="line">
            <a:avLst/>
          </a:prstGeom>
          <a:ln w="19050">
            <a:solidFill>
              <a:srgbClr val="0030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59E2009-A053-2E11-02B9-1FD66483A9E3}"/>
              </a:ext>
            </a:extLst>
          </p:cNvPr>
          <p:cNvSpPr txBox="1"/>
          <p:nvPr/>
        </p:nvSpPr>
        <p:spPr>
          <a:xfrm>
            <a:off x="3004080" y="6532042"/>
            <a:ext cx="1419124" cy="446262"/>
          </a:xfrm>
          <a:prstGeom prst="rect">
            <a:avLst/>
          </a:prstGeom>
          <a:solidFill>
            <a:srgbClr val="2B9B96"/>
          </a:solidFill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92FE63-18C4-AB61-DFF3-8C2AD367E339}"/>
              </a:ext>
            </a:extLst>
          </p:cNvPr>
          <p:cNvSpPr txBox="1"/>
          <p:nvPr/>
        </p:nvSpPr>
        <p:spPr>
          <a:xfrm>
            <a:off x="8677410" y="6488577"/>
            <a:ext cx="1419124" cy="446262"/>
          </a:xfrm>
          <a:prstGeom prst="rect">
            <a:avLst/>
          </a:prstGeom>
          <a:solidFill>
            <a:srgbClr val="00305E"/>
          </a:solidFill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FDF3A6-E9F2-994E-8AC4-DF8A4149596E}"/>
              </a:ext>
            </a:extLst>
          </p:cNvPr>
          <p:cNvSpPr txBox="1"/>
          <p:nvPr/>
        </p:nvSpPr>
        <p:spPr>
          <a:xfrm>
            <a:off x="14344779" y="6532042"/>
            <a:ext cx="1419124" cy="446262"/>
          </a:xfrm>
          <a:prstGeom prst="rect">
            <a:avLst/>
          </a:prstGeom>
          <a:solidFill>
            <a:srgbClr val="630378"/>
          </a:solidFill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1CECBAC-A28E-F95B-DDE3-D7E80A746FB2}"/>
              </a:ext>
            </a:extLst>
          </p:cNvPr>
          <p:cNvSpPr txBox="1"/>
          <p:nvPr/>
        </p:nvSpPr>
        <p:spPr>
          <a:xfrm>
            <a:off x="1846296" y="4294239"/>
            <a:ext cx="3734692" cy="1923589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3600" b="1" dirty="0">
                <a:latin typeface="Roboto" panose="02000000000000000000" pitchFamily="2" charset="0"/>
                <a:ea typeface="Roboto" panose="02000000000000000000" pitchFamily="2" charset="0"/>
              </a:rPr>
              <a:t>47% </a:t>
            </a:r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OF RESPONDENTS EXPECT TO</a:t>
            </a:r>
          </a:p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REACH MORE THAN 80% </a:t>
            </a:r>
          </a:p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OF 2019</a:t>
            </a:r>
          </a:p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BOOKING VOLUME BY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676F-181C-CEC9-2A36-B13B63753447}"/>
              </a:ext>
            </a:extLst>
          </p:cNvPr>
          <p:cNvSpPr txBox="1"/>
          <p:nvPr/>
        </p:nvSpPr>
        <p:spPr>
          <a:xfrm>
            <a:off x="7516645" y="4292475"/>
            <a:ext cx="3734692" cy="1923589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3600" b="1" dirty="0">
                <a:latin typeface="Roboto" panose="02000000000000000000" pitchFamily="2" charset="0"/>
                <a:ea typeface="Roboto" panose="02000000000000000000" pitchFamily="2" charset="0"/>
              </a:rPr>
              <a:t>62% </a:t>
            </a:r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OF RESPONDENTS EXPECT TO</a:t>
            </a:r>
          </a:p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REACH MORE THAN 80% </a:t>
            </a:r>
          </a:p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OF 2019</a:t>
            </a:r>
          </a:p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BOOKING VOLUME BY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B651959-CCDB-9851-09B4-AE4850CD767C}"/>
              </a:ext>
            </a:extLst>
          </p:cNvPr>
          <p:cNvSpPr txBox="1"/>
          <p:nvPr/>
        </p:nvSpPr>
        <p:spPr>
          <a:xfrm>
            <a:off x="13186995" y="4292475"/>
            <a:ext cx="3734692" cy="1923589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3600" b="1" dirty="0">
                <a:latin typeface="Roboto" panose="02000000000000000000" pitchFamily="2" charset="0"/>
                <a:ea typeface="Roboto" panose="02000000000000000000" pitchFamily="2" charset="0"/>
              </a:rPr>
              <a:t>66% </a:t>
            </a:r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OF RESPONDENTS EXPECT TO</a:t>
            </a:r>
          </a:p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REACH MORE THAN 80% </a:t>
            </a:r>
          </a:p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OF 2019</a:t>
            </a:r>
          </a:p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BOOKING VOLUME BY</a:t>
            </a:r>
          </a:p>
        </p:txBody>
      </p:sp>
      <p:pic>
        <p:nvPicPr>
          <p:cNvPr id="7" name="Picture 6" descr="A blue and black logo&#10;&#10;Description automatically generated">
            <a:extLst>
              <a:ext uri="{FF2B5EF4-FFF2-40B4-BE49-F238E27FC236}">
                <a16:creationId xmlns:a16="http://schemas.microsoft.com/office/drawing/2014/main" id="{C8609DBF-9DA4-630E-6A35-ED9FE5F1038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809" y="650561"/>
            <a:ext cx="1807613" cy="51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02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EE232B1-16FB-438B-A054-28F9DA49B1C9}"/>
              </a:ext>
            </a:extLst>
          </p:cNvPr>
          <p:cNvSpPr/>
          <p:nvPr/>
        </p:nvSpPr>
        <p:spPr>
          <a:xfrm>
            <a:off x="-11447" y="-2"/>
            <a:ext cx="18297860" cy="10287002"/>
          </a:xfrm>
          <a:prstGeom prst="rect">
            <a:avLst/>
          </a:prstGeom>
          <a:solidFill>
            <a:srgbClr val="0030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E232B1-16FB-438B-A054-28F9DA49B1C9}"/>
              </a:ext>
            </a:extLst>
          </p:cNvPr>
          <p:cNvSpPr/>
          <p:nvPr/>
        </p:nvSpPr>
        <p:spPr>
          <a:xfrm>
            <a:off x="0" y="0"/>
            <a:ext cx="18297860" cy="10287002"/>
          </a:xfrm>
          <a:prstGeom prst="rect">
            <a:avLst/>
          </a:prstGeom>
          <a:blipFill dpi="0" rotWithShape="1">
            <a:blip r:embed="rId3" cstate="screen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FD2974-D3B0-B448-B73E-DA7C7622B22F}"/>
              </a:ext>
            </a:extLst>
          </p:cNvPr>
          <p:cNvSpPr txBox="1"/>
          <p:nvPr/>
        </p:nvSpPr>
        <p:spPr>
          <a:xfrm>
            <a:off x="2336886" y="3556607"/>
            <a:ext cx="13612640" cy="630928"/>
          </a:xfrm>
          <a:prstGeom prst="rect">
            <a:avLst/>
          </a:prstGeom>
          <a:noFill/>
          <a:ln>
            <a:noFill/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3200" b="1" kern="0" dirty="0">
                <a:solidFill>
                  <a:srgbClr val="C5B7A6"/>
                </a:solidFill>
                <a:latin typeface="Roboto Black"/>
                <a:ea typeface="+mj-ea"/>
              </a:rPr>
              <a:t>Out-of-country travel</a:t>
            </a:r>
            <a:endParaRPr lang="en-GB" sz="2800" dirty="0">
              <a:solidFill>
                <a:srgbClr val="00305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2F006EC6-43A7-1D43-AD8E-5E9E12A5BA3B}"/>
              </a:ext>
            </a:extLst>
          </p:cNvPr>
          <p:cNvSpPr/>
          <p:nvPr/>
        </p:nvSpPr>
        <p:spPr>
          <a:xfrm>
            <a:off x="7281749" y="2754258"/>
            <a:ext cx="3722914" cy="493351"/>
          </a:xfrm>
          <a:custGeom>
            <a:avLst/>
            <a:gdLst>
              <a:gd name="connsiteX0" fmla="*/ 0 w 1059003"/>
              <a:gd name="connsiteY0" fmla="*/ 493351 h 493351"/>
              <a:gd name="connsiteX1" fmla="*/ 0 w 1059003"/>
              <a:gd name="connsiteY1" fmla="*/ 0 h 493351"/>
              <a:gd name="connsiteX2" fmla="*/ 1059003 w 1059003"/>
              <a:gd name="connsiteY2" fmla="*/ 0 h 493351"/>
              <a:gd name="connsiteX3" fmla="*/ 1059003 w 1059003"/>
              <a:gd name="connsiteY3" fmla="*/ 459326 h 493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9003" h="493351">
                <a:moveTo>
                  <a:pt x="0" y="493351"/>
                </a:moveTo>
                <a:lnTo>
                  <a:pt x="0" y="0"/>
                </a:lnTo>
                <a:lnTo>
                  <a:pt x="1059003" y="0"/>
                </a:lnTo>
                <a:lnTo>
                  <a:pt x="1059003" y="459326"/>
                </a:lnTo>
              </a:path>
            </a:pathLst>
          </a:custGeom>
          <a:noFill/>
          <a:ln w="19050">
            <a:solidFill>
              <a:srgbClr val="B1A4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E075A513-EBCF-B84E-A1F1-45DFBC9EF466}"/>
              </a:ext>
            </a:extLst>
          </p:cNvPr>
          <p:cNvSpPr/>
          <p:nvPr/>
        </p:nvSpPr>
        <p:spPr>
          <a:xfrm flipV="1">
            <a:off x="7281749" y="4499707"/>
            <a:ext cx="3722914" cy="2631445"/>
          </a:xfrm>
          <a:custGeom>
            <a:avLst/>
            <a:gdLst>
              <a:gd name="connsiteX0" fmla="*/ 0 w 1059003"/>
              <a:gd name="connsiteY0" fmla="*/ 493351 h 493351"/>
              <a:gd name="connsiteX1" fmla="*/ 0 w 1059003"/>
              <a:gd name="connsiteY1" fmla="*/ 0 h 493351"/>
              <a:gd name="connsiteX2" fmla="*/ 1059003 w 1059003"/>
              <a:gd name="connsiteY2" fmla="*/ 0 h 493351"/>
              <a:gd name="connsiteX3" fmla="*/ 1059003 w 1059003"/>
              <a:gd name="connsiteY3" fmla="*/ 459326 h 493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9003" h="493351">
                <a:moveTo>
                  <a:pt x="0" y="493351"/>
                </a:moveTo>
                <a:lnTo>
                  <a:pt x="0" y="0"/>
                </a:lnTo>
                <a:lnTo>
                  <a:pt x="1059003" y="0"/>
                </a:lnTo>
                <a:lnTo>
                  <a:pt x="1059003" y="459326"/>
                </a:lnTo>
              </a:path>
            </a:pathLst>
          </a:custGeom>
          <a:noFill/>
          <a:ln w="19050">
            <a:solidFill>
              <a:srgbClr val="B1A4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122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9361F107-4377-4583-959B-D4D03388AB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2038805"/>
              </p:ext>
            </p:extLst>
          </p:nvPr>
        </p:nvGraphicFramePr>
        <p:xfrm>
          <a:off x="1409392" y="4550618"/>
          <a:ext cx="5148000" cy="406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0" y="1819108"/>
            <a:ext cx="18286413" cy="8467892"/>
          </a:xfrm>
          <a:prstGeom prst="roundRect">
            <a:avLst>
              <a:gd name="adj" fmla="val 2696"/>
            </a:avLst>
          </a:prstGeom>
          <a:blipFill dpi="0" rotWithShape="1">
            <a:blip r:embed="rId4" cstate="email">
              <a:alphaModFix amt="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14D0AA0B-6965-5D47-6404-6A502F28BA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8133393"/>
              </p:ext>
            </p:extLst>
          </p:nvPr>
        </p:nvGraphicFramePr>
        <p:xfrm>
          <a:off x="7274062" y="4550618"/>
          <a:ext cx="5148000" cy="406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Oval 13"/>
          <p:cNvSpPr/>
          <p:nvPr/>
        </p:nvSpPr>
        <p:spPr>
          <a:xfrm>
            <a:off x="16921935" y="637815"/>
            <a:ext cx="517593" cy="517593"/>
          </a:xfrm>
          <a:prstGeom prst="ellipse">
            <a:avLst/>
          </a:prstGeom>
          <a:solidFill>
            <a:srgbClr val="B1A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26FC6A52-8F7C-4525-B7D0-949C7FC7B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46704" y="715857"/>
            <a:ext cx="668054" cy="361507"/>
          </a:xfrm>
          <a:ln>
            <a:noFill/>
          </a:ln>
        </p:spPr>
        <p:txBody>
          <a:bodyPr/>
          <a:lstStyle/>
          <a:p>
            <a:pPr algn="ctr"/>
            <a:fld id="{C74190DE-7D60-46FC-AF13-39360AF06A62}" type="slidenum">
              <a:rPr lang="en-GB" sz="14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 algn="ctr"/>
              <a:t>13</a:t>
            </a:fld>
            <a:endParaRPr lang="en-GB" sz="1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896" y="750339"/>
            <a:ext cx="1786279" cy="29522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109362" y="9712246"/>
            <a:ext cx="102857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Source: </a:t>
            </a:r>
            <a:r>
              <a:rPr lang="en-GB" sz="1400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SYTA &amp; BONARD, 2023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75CAB95-C98B-4EB1-9D43-A612E9F9CB18}"/>
              </a:ext>
            </a:extLst>
          </p:cNvPr>
          <p:cNvSpPr txBox="1"/>
          <p:nvPr/>
        </p:nvSpPr>
        <p:spPr>
          <a:xfrm>
            <a:off x="1109362" y="1834782"/>
            <a:ext cx="16330165" cy="507817"/>
          </a:xfrm>
          <a:prstGeom prst="rect">
            <a:avLst/>
          </a:prstGeom>
          <a:solidFill>
            <a:srgbClr val="96007C"/>
          </a:solidFill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sz="2400" spc="-5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Out-of-country trip parameters: 2019 to 2022</a:t>
            </a:r>
          </a:p>
        </p:txBody>
      </p:sp>
      <p:pic>
        <p:nvPicPr>
          <p:cNvPr id="89" name="object 4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09362" y="2342599"/>
            <a:ext cx="16329600" cy="112755"/>
          </a:xfrm>
          <a:prstGeom prst="rect">
            <a:avLst/>
          </a:prstGeom>
        </p:spPr>
      </p:pic>
      <p:pic>
        <p:nvPicPr>
          <p:cNvPr id="3" name="Graphic 2" descr="Schoolhouse outline">
            <a:extLst>
              <a:ext uri="{FF2B5EF4-FFF2-40B4-BE49-F238E27FC236}">
                <a16:creationId xmlns:a16="http://schemas.microsoft.com/office/drawing/2014/main" id="{12AC0E7E-B872-E58C-290E-8351632317E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78098" y="584503"/>
            <a:ext cx="581770" cy="5817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7D54AA-E7D2-0187-2D34-CB933941045C}"/>
              </a:ext>
            </a:extLst>
          </p:cNvPr>
          <p:cNvSpPr txBox="1"/>
          <p:nvPr/>
        </p:nvSpPr>
        <p:spPr>
          <a:xfrm>
            <a:off x="1575774" y="596535"/>
            <a:ext cx="9856392" cy="600150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b="1" spc="-50" dirty="0">
                <a:solidFill>
                  <a:srgbClr val="00305E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Out-of-country Trip Parameters</a:t>
            </a:r>
            <a:endParaRPr lang="en-GB" spc="-50" dirty="0">
              <a:solidFill>
                <a:srgbClr val="00305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CD87CDC4-322B-A0D8-C935-C75E81D163EB}"/>
              </a:ext>
            </a:extLst>
          </p:cNvPr>
          <p:cNvSpPr/>
          <p:nvPr/>
        </p:nvSpPr>
        <p:spPr>
          <a:xfrm>
            <a:off x="1432785" y="676798"/>
            <a:ext cx="313637" cy="403352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CC58CE-34C9-F163-F301-02148CF0452C}"/>
              </a:ext>
            </a:extLst>
          </p:cNvPr>
          <p:cNvCxnSpPr/>
          <p:nvPr/>
        </p:nvCxnSpPr>
        <p:spPr>
          <a:xfrm flipH="1">
            <a:off x="1424547" y="672253"/>
            <a:ext cx="109161" cy="441486"/>
          </a:xfrm>
          <a:prstGeom prst="line">
            <a:avLst/>
          </a:prstGeom>
          <a:ln w="19050">
            <a:solidFill>
              <a:srgbClr val="0030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AAF6590F-66A1-817B-4828-D593B14E18E3}"/>
              </a:ext>
            </a:extLst>
          </p:cNvPr>
          <p:cNvSpPr txBox="1"/>
          <p:nvPr/>
        </p:nvSpPr>
        <p:spPr>
          <a:xfrm>
            <a:off x="7129744" y="5296021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32 students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6FB8112-634D-537A-ADA9-909D45629CB1}"/>
              </a:ext>
            </a:extLst>
          </p:cNvPr>
          <p:cNvSpPr txBox="1"/>
          <p:nvPr/>
        </p:nvSpPr>
        <p:spPr>
          <a:xfrm>
            <a:off x="8374162" y="4793462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36 students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379E87B-5F35-DA97-7D02-37FC66CB3D16}"/>
              </a:ext>
            </a:extLst>
          </p:cNvPr>
          <p:cNvSpPr txBox="1"/>
          <p:nvPr/>
        </p:nvSpPr>
        <p:spPr>
          <a:xfrm>
            <a:off x="9595071" y="5446297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27 students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44150D6-855E-E9F2-6BB7-A6AFFF080927}"/>
              </a:ext>
            </a:extLst>
          </p:cNvPr>
          <p:cNvSpPr txBox="1"/>
          <p:nvPr/>
        </p:nvSpPr>
        <p:spPr>
          <a:xfrm>
            <a:off x="2390959" y="3729498"/>
            <a:ext cx="3184865" cy="384707"/>
          </a:xfrm>
          <a:prstGeom prst="rect">
            <a:avLst/>
          </a:prstGeom>
          <a:noFill/>
          <a:ln>
            <a:solidFill>
              <a:srgbClr val="00305E"/>
            </a:solidFill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Average trip duration</a:t>
            </a:r>
            <a:endParaRPr lang="en-US" sz="10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AFCD7BF-00C1-92B3-5D69-8CC74C566DCB}"/>
              </a:ext>
            </a:extLst>
          </p:cNvPr>
          <p:cNvSpPr txBox="1"/>
          <p:nvPr/>
        </p:nvSpPr>
        <p:spPr>
          <a:xfrm>
            <a:off x="8060075" y="3729497"/>
            <a:ext cx="3184865" cy="384707"/>
          </a:xfrm>
          <a:prstGeom prst="rect">
            <a:avLst/>
          </a:prstGeom>
          <a:noFill/>
          <a:ln>
            <a:solidFill>
              <a:srgbClr val="00305E"/>
            </a:solidFill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Average group size</a:t>
            </a:r>
            <a:endParaRPr lang="en-US" sz="10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CBD15C-1A30-E3D9-DFA5-978993D2B67E}"/>
              </a:ext>
            </a:extLst>
          </p:cNvPr>
          <p:cNvSpPr txBox="1"/>
          <p:nvPr/>
        </p:nvSpPr>
        <p:spPr>
          <a:xfrm>
            <a:off x="3775824" y="4690725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10.5 days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62E5FF-D214-6509-DD54-F21441E12401}"/>
              </a:ext>
            </a:extLst>
          </p:cNvPr>
          <p:cNvSpPr txBox="1"/>
          <p:nvPr/>
        </p:nvSpPr>
        <p:spPr>
          <a:xfrm>
            <a:off x="2575948" y="6089149"/>
            <a:ext cx="1800000" cy="446262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7.3</a:t>
            </a:r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days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EF1D1C-A57E-EAC8-E6F7-9D27ABF305F7}"/>
              </a:ext>
            </a:extLst>
          </p:cNvPr>
          <p:cNvSpPr txBox="1"/>
          <p:nvPr/>
        </p:nvSpPr>
        <p:spPr>
          <a:xfrm>
            <a:off x="5248176" y="4920154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9.7 days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8AF7C0-47BC-645D-C61B-DF7C479B9738}"/>
              </a:ext>
            </a:extLst>
          </p:cNvPr>
          <p:cNvSpPr txBox="1"/>
          <p:nvPr/>
        </p:nvSpPr>
        <p:spPr>
          <a:xfrm>
            <a:off x="1277033" y="5274738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8.1 days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381AEBC-AFCD-290F-3006-74C9A2E5C243}"/>
              </a:ext>
            </a:extLst>
          </p:cNvPr>
          <p:cNvSpPr txBox="1"/>
          <p:nvPr/>
        </p:nvSpPr>
        <p:spPr>
          <a:xfrm>
            <a:off x="10752048" y="4911314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25 students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D73700-A3AA-9901-BB9E-2D0E75D2C85A}"/>
              </a:ext>
            </a:extLst>
          </p:cNvPr>
          <p:cNvSpPr/>
          <p:nvPr/>
        </p:nvSpPr>
        <p:spPr>
          <a:xfrm>
            <a:off x="13024835" y="2884245"/>
            <a:ext cx="4371374" cy="6503595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3A8454-62A2-88ED-9F49-66A015EEE9B5}"/>
              </a:ext>
            </a:extLst>
          </p:cNvPr>
          <p:cNvSpPr txBox="1"/>
          <p:nvPr/>
        </p:nvSpPr>
        <p:spPr>
          <a:xfrm>
            <a:off x="13466564" y="3440027"/>
            <a:ext cx="366005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u="none" strike="noStrike" baseline="0" dirty="0">
                <a:latin typeface="Roboto Light" panose="02000000000000000000" pitchFamily="2" charset="0"/>
                <a:ea typeface="Roboto Light" panose="02000000000000000000" pitchFamily="2" charset="0"/>
              </a:rPr>
              <a:t>The average trip duration</a:t>
            </a:r>
          </a:p>
          <a:p>
            <a:r>
              <a:rPr lang="en-US" sz="2400" u="none" strike="noStrike" baseline="0" dirty="0">
                <a:latin typeface="Roboto Light" panose="02000000000000000000" pitchFamily="2" charset="0"/>
                <a:ea typeface="Roboto Light" panose="02000000000000000000" pitchFamily="2" charset="0"/>
              </a:rPr>
              <a:t>was lower than in 2021 – 9.7 days – but higher than</a:t>
            </a:r>
          </a:p>
          <a:p>
            <a:r>
              <a:rPr lang="en-US" sz="2400" u="none" strike="noStrike" baseline="0" dirty="0">
                <a:latin typeface="Roboto Light" panose="02000000000000000000" pitchFamily="2" charset="0"/>
                <a:ea typeface="Roboto Light" panose="02000000000000000000" pitchFamily="2" charset="0"/>
              </a:rPr>
              <a:t>8.1 days in 2019. </a:t>
            </a:r>
          </a:p>
          <a:p>
            <a:r>
              <a:rPr lang="en-US" sz="2400" b="1" u="none" strike="noStrike" baseline="0" dirty="0">
                <a:latin typeface="Roboto" panose="02000000000000000000" pitchFamily="2" charset="0"/>
                <a:ea typeface="Roboto" panose="02000000000000000000" pitchFamily="2" charset="0"/>
              </a:rPr>
              <a:t>Given the increase in transportation prices, groups opted to travel for longer.</a:t>
            </a:r>
          </a:p>
          <a:p>
            <a:endParaRPr lang="en-US" sz="2400" u="none" strike="noStrike" baseline="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r>
              <a:rPr lang="en-US" sz="2400" b="1" u="none" strike="noStrike" baseline="0" dirty="0">
                <a:latin typeface="Roboto" panose="02000000000000000000" pitchFamily="2" charset="0"/>
                <a:ea typeface="Roboto" panose="02000000000000000000" pitchFamily="2" charset="0"/>
              </a:rPr>
              <a:t>The average group size was 25</a:t>
            </a:r>
            <a:r>
              <a:rPr lang="en-US" sz="2400" u="none" strike="noStrike" baseline="0" dirty="0">
                <a:latin typeface="Roboto Light" panose="02000000000000000000" pitchFamily="2" charset="0"/>
                <a:ea typeface="Roboto Light" panose="02000000000000000000" pitchFamily="2" charset="0"/>
              </a:rPr>
              <a:t>, compared to 32 in 2019, which was the smallest group size reported in the last</a:t>
            </a:r>
          </a:p>
          <a:p>
            <a:r>
              <a:rPr lang="en-US" sz="2400" u="none" strike="noStrike" baseline="0" dirty="0">
                <a:latin typeface="Roboto Light" panose="02000000000000000000" pitchFamily="2" charset="0"/>
                <a:ea typeface="Roboto Light" panose="02000000000000000000" pitchFamily="2" charset="0"/>
              </a:rPr>
              <a:t>four years.</a:t>
            </a:r>
            <a:endParaRPr lang="en-US" sz="240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pic>
        <p:nvPicPr>
          <p:cNvPr id="13" name="Picture 12" descr="A blue and black logo&#10;&#10;Description automatically generated">
            <a:extLst>
              <a:ext uri="{FF2B5EF4-FFF2-40B4-BE49-F238E27FC236}">
                <a16:creationId xmlns:a16="http://schemas.microsoft.com/office/drawing/2014/main" id="{41619EA2-AC37-D06E-877E-11F90C71188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809" y="650561"/>
            <a:ext cx="1807613" cy="51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634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0" y="1819108"/>
            <a:ext cx="18286413" cy="8467892"/>
          </a:xfrm>
          <a:prstGeom prst="roundRect">
            <a:avLst>
              <a:gd name="adj" fmla="val 2696"/>
            </a:avLst>
          </a:prstGeom>
          <a:blipFill dpi="0" rotWithShape="1">
            <a:blip r:embed="rId3" cstate="email">
              <a:alphaModFix amt="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6921935" y="637815"/>
            <a:ext cx="517593" cy="517593"/>
          </a:xfrm>
          <a:prstGeom prst="ellipse">
            <a:avLst/>
          </a:prstGeom>
          <a:solidFill>
            <a:srgbClr val="B1A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26FC6A52-8F7C-4525-B7D0-949C7FC7B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46704" y="715857"/>
            <a:ext cx="668054" cy="361507"/>
          </a:xfrm>
          <a:ln>
            <a:noFill/>
          </a:ln>
        </p:spPr>
        <p:txBody>
          <a:bodyPr/>
          <a:lstStyle/>
          <a:p>
            <a:pPr algn="ctr"/>
            <a:fld id="{C74190DE-7D60-46FC-AF13-39360AF06A62}" type="slidenum">
              <a:rPr lang="en-GB" sz="14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 algn="ctr"/>
              <a:t>14</a:t>
            </a:fld>
            <a:endParaRPr lang="en-GB" sz="1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896" y="750339"/>
            <a:ext cx="1786279" cy="29522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109362" y="9712246"/>
            <a:ext cx="102857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Source: </a:t>
            </a:r>
            <a:r>
              <a:rPr lang="en-GB" sz="1400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SYTA &amp; BONARD, 2023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75CAB95-C98B-4EB1-9D43-A612E9F9CB18}"/>
              </a:ext>
            </a:extLst>
          </p:cNvPr>
          <p:cNvSpPr txBox="1"/>
          <p:nvPr/>
        </p:nvSpPr>
        <p:spPr>
          <a:xfrm>
            <a:off x="1109362" y="1834782"/>
            <a:ext cx="16330165" cy="507817"/>
          </a:xfrm>
          <a:prstGeom prst="rect">
            <a:avLst/>
          </a:prstGeom>
          <a:solidFill>
            <a:srgbClr val="96007C"/>
          </a:solidFill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US" sz="2400" spc="-5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Change in customers’ out-of-country travel plans</a:t>
            </a:r>
            <a:r>
              <a:rPr lang="en-GB" sz="2400" spc="-5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: 2021 and 2022</a:t>
            </a:r>
          </a:p>
        </p:txBody>
      </p:sp>
      <p:pic>
        <p:nvPicPr>
          <p:cNvPr id="89" name="object 4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09362" y="2342599"/>
            <a:ext cx="16329600" cy="112755"/>
          </a:xfrm>
          <a:prstGeom prst="rect">
            <a:avLst/>
          </a:prstGeom>
        </p:spPr>
      </p:pic>
      <p:pic>
        <p:nvPicPr>
          <p:cNvPr id="3" name="Graphic 2" descr="Schoolhouse outline">
            <a:extLst>
              <a:ext uri="{FF2B5EF4-FFF2-40B4-BE49-F238E27FC236}">
                <a16:creationId xmlns:a16="http://schemas.microsoft.com/office/drawing/2014/main" id="{12AC0E7E-B872-E58C-290E-8351632317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78098" y="584503"/>
            <a:ext cx="581770" cy="5817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7D54AA-E7D2-0187-2D34-CB933941045C}"/>
              </a:ext>
            </a:extLst>
          </p:cNvPr>
          <p:cNvSpPr txBox="1"/>
          <p:nvPr/>
        </p:nvSpPr>
        <p:spPr>
          <a:xfrm>
            <a:off x="1575774" y="596535"/>
            <a:ext cx="9856392" cy="600150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b="1" spc="-50" dirty="0">
                <a:solidFill>
                  <a:srgbClr val="00305E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Out-of-country Travel Plans</a:t>
            </a:r>
            <a:endParaRPr lang="en-GB" spc="-50" dirty="0">
              <a:solidFill>
                <a:srgbClr val="00305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CD87CDC4-322B-A0D8-C935-C75E81D163EB}"/>
              </a:ext>
            </a:extLst>
          </p:cNvPr>
          <p:cNvSpPr/>
          <p:nvPr/>
        </p:nvSpPr>
        <p:spPr>
          <a:xfrm>
            <a:off x="1432785" y="676798"/>
            <a:ext cx="313637" cy="403352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CC58CE-34C9-F163-F301-02148CF0452C}"/>
              </a:ext>
            </a:extLst>
          </p:cNvPr>
          <p:cNvCxnSpPr/>
          <p:nvPr/>
        </p:nvCxnSpPr>
        <p:spPr>
          <a:xfrm flipH="1">
            <a:off x="1424547" y="672253"/>
            <a:ext cx="109161" cy="441486"/>
          </a:xfrm>
          <a:prstGeom prst="line">
            <a:avLst/>
          </a:prstGeom>
          <a:ln w="19050">
            <a:solidFill>
              <a:srgbClr val="0030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DE426A95-CE87-4481-A4A4-1C20A550BD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2696150"/>
              </p:ext>
            </p:extLst>
          </p:nvPr>
        </p:nvGraphicFramePr>
        <p:xfrm>
          <a:off x="1221176" y="2780654"/>
          <a:ext cx="11330872" cy="654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BD7C492C-4D8D-CEF7-B49E-C6DFE869958D}"/>
              </a:ext>
            </a:extLst>
          </p:cNvPr>
          <p:cNvSpPr/>
          <p:nvPr/>
        </p:nvSpPr>
        <p:spPr>
          <a:xfrm>
            <a:off x="13024835" y="2884246"/>
            <a:ext cx="4371374" cy="5668486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7B30CD-7A3C-EF62-FFA8-9C4460563A70}"/>
              </a:ext>
            </a:extLst>
          </p:cNvPr>
          <p:cNvSpPr txBox="1"/>
          <p:nvPr/>
        </p:nvSpPr>
        <p:spPr>
          <a:xfrm>
            <a:off x="13690801" y="3629287"/>
            <a:ext cx="3374436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u="none" strike="noStrike" baseline="0" dirty="0">
                <a:latin typeface="Roboto" panose="02000000000000000000" pitchFamily="2" charset="0"/>
                <a:ea typeface="Roboto" panose="02000000000000000000" pitchFamily="2" charset="0"/>
              </a:rPr>
              <a:t>In 2022, 57% of out-of</a:t>
            </a:r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</a:rPr>
              <a:t>-</a:t>
            </a:r>
            <a:r>
              <a:rPr lang="en-US" sz="2400" b="1" u="none" strike="noStrike" baseline="0" dirty="0">
                <a:latin typeface="Roboto" panose="02000000000000000000" pitchFamily="2" charset="0"/>
                <a:ea typeface="Roboto" panose="02000000000000000000" pitchFamily="2" charset="0"/>
              </a:rPr>
              <a:t>country trips took place as scheduled</a:t>
            </a:r>
            <a:r>
              <a:rPr lang="en-US" sz="2400" u="none" strike="noStrike" baseline="0" dirty="0">
                <a:latin typeface="Roboto Light" panose="02000000000000000000" pitchFamily="2" charset="0"/>
                <a:ea typeface="Roboto Light" panose="02000000000000000000" pitchFamily="2" charset="0"/>
              </a:rPr>
              <a:t>, compared to a mere 9% in 2021. </a:t>
            </a:r>
          </a:p>
          <a:p>
            <a:endParaRPr lang="en-US" sz="24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r>
              <a:rPr lang="en-US" sz="2400" u="none" strike="noStrike" baseline="0" dirty="0">
                <a:latin typeface="Roboto Light" panose="02000000000000000000" pitchFamily="2" charset="0"/>
                <a:ea typeface="Roboto Light" panose="02000000000000000000" pitchFamily="2" charset="0"/>
              </a:rPr>
              <a:t>10% of trips were canceled, which</a:t>
            </a:r>
          </a:p>
          <a:p>
            <a:r>
              <a:rPr lang="en-US" sz="2400" u="none" strike="noStrike" baseline="0" dirty="0">
                <a:latin typeface="Roboto Light" panose="02000000000000000000" pitchFamily="2" charset="0"/>
                <a:ea typeface="Roboto Light" panose="02000000000000000000" pitchFamily="2" charset="0"/>
              </a:rPr>
              <a:t>is a notable decrease from the 33%</a:t>
            </a:r>
          </a:p>
          <a:p>
            <a:r>
              <a:rPr lang="en-US" sz="2400" u="none" strike="noStrike" baseline="0" dirty="0">
                <a:latin typeface="Roboto Light" panose="02000000000000000000" pitchFamily="2" charset="0"/>
                <a:ea typeface="Roboto Light" panose="02000000000000000000" pitchFamily="2" charset="0"/>
              </a:rPr>
              <a:t>cancelation rate observed in 2021.</a:t>
            </a:r>
            <a:endParaRPr lang="en-US" sz="240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A846DD78-AA8E-3A5F-124E-4602702C1EE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809" y="650561"/>
            <a:ext cx="1807613" cy="51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0309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0" y="1819108"/>
            <a:ext cx="18286413" cy="8467892"/>
          </a:xfrm>
          <a:prstGeom prst="roundRect">
            <a:avLst>
              <a:gd name="adj" fmla="val 2696"/>
            </a:avLst>
          </a:prstGeom>
          <a:blipFill dpi="0" rotWithShape="1">
            <a:blip r:embed="rId3" cstate="email">
              <a:alphaModFix amt="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6921935" y="637815"/>
            <a:ext cx="517593" cy="517593"/>
          </a:xfrm>
          <a:prstGeom prst="ellipse">
            <a:avLst/>
          </a:prstGeom>
          <a:solidFill>
            <a:srgbClr val="B1A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26FC6A52-8F7C-4525-B7D0-949C7FC7B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46704" y="715857"/>
            <a:ext cx="668054" cy="361507"/>
          </a:xfrm>
          <a:ln>
            <a:noFill/>
          </a:ln>
        </p:spPr>
        <p:txBody>
          <a:bodyPr/>
          <a:lstStyle/>
          <a:p>
            <a:pPr algn="ctr"/>
            <a:fld id="{C74190DE-7D60-46FC-AF13-39360AF06A62}" type="slidenum">
              <a:rPr lang="en-GB" sz="14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 algn="ctr"/>
              <a:t>15</a:t>
            </a:fld>
            <a:endParaRPr lang="en-GB" sz="1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896" y="750339"/>
            <a:ext cx="1786279" cy="29522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109362" y="9712246"/>
            <a:ext cx="102857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Source: </a:t>
            </a:r>
            <a:r>
              <a:rPr lang="en-GB" sz="1400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SYTA &amp; BONARD, 2023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75CAB95-C98B-4EB1-9D43-A612E9F9CB18}"/>
              </a:ext>
            </a:extLst>
          </p:cNvPr>
          <p:cNvSpPr txBox="1"/>
          <p:nvPr/>
        </p:nvSpPr>
        <p:spPr>
          <a:xfrm>
            <a:off x="1109362" y="1834782"/>
            <a:ext cx="16330165" cy="507817"/>
          </a:xfrm>
          <a:prstGeom prst="rect">
            <a:avLst/>
          </a:prstGeom>
          <a:solidFill>
            <a:srgbClr val="96007C"/>
          </a:solidFill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sz="2400" spc="-5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Change in the out-of-country trip price: 2019 vs 2022</a:t>
            </a:r>
          </a:p>
        </p:txBody>
      </p:sp>
      <p:pic>
        <p:nvPicPr>
          <p:cNvPr id="89" name="object 4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09362" y="2342599"/>
            <a:ext cx="16329600" cy="112755"/>
          </a:xfrm>
          <a:prstGeom prst="rect">
            <a:avLst/>
          </a:prstGeom>
        </p:spPr>
      </p:pic>
      <p:pic>
        <p:nvPicPr>
          <p:cNvPr id="3" name="Graphic 2" descr="Schoolhouse outline">
            <a:extLst>
              <a:ext uri="{FF2B5EF4-FFF2-40B4-BE49-F238E27FC236}">
                <a16:creationId xmlns:a16="http://schemas.microsoft.com/office/drawing/2014/main" id="{12AC0E7E-B872-E58C-290E-8351632317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78098" y="584503"/>
            <a:ext cx="581770" cy="5817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7D54AA-E7D2-0187-2D34-CB933941045C}"/>
              </a:ext>
            </a:extLst>
          </p:cNvPr>
          <p:cNvSpPr txBox="1"/>
          <p:nvPr/>
        </p:nvSpPr>
        <p:spPr>
          <a:xfrm>
            <a:off x="1575774" y="596535"/>
            <a:ext cx="9856392" cy="600150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b="1" spc="-50" dirty="0">
                <a:solidFill>
                  <a:srgbClr val="00305E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Out-of-country Trip Price</a:t>
            </a:r>
            <a:endParaRPr lang="en-GB" spc="-50" dirty="0">
              <a:solidFill>
                <a:srgbClr val="00305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CD87CDC4-322B-A0D8-C935-C75E81D163EB}"/>
              </a:ext>
            </a:extLst>
          </p:cNvPr>
          <p:cNvSpPr/>
          <p:nvPr/>
        </p:nvSpPr>
        <p:spPr>
          <a:xfrm>
            <a:off x="1432785" y="676798"/>
            <a:ext cx="313637" cy="403352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CC58CE-34C9-F163-F301-02148CF0452C}"/>
              </a:ext>
            </a:extLst>
          </p:cNvPr>
          <p:cNvCxnSpPr/>
          <p:nvPr/>
        </p:nvCxnSpPr>
        <p:spPr>
          <a:xfrm flipH="1">
            <a:off x="1424547" y="672253"/>
            <a:ext cx="109161" cy="441486"/>
          </a:xfrm>
          <a:prstGeom prst="line">
            <a:avLst/>
          </a:prstGeom>
          <a:ln w="19050">
            <a:solidFill>
              <a:srgbClr val="0030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5D674D8-FB8A-F65C-8381-8B743E39AFAC}"/>
              </a:ext>
            </a:extLst>
          </p:cNvPr>
          <p:cNvSpPr txBox="1"/>
          <p:nvPr/>
        </p:nvSpPr>
        <p:spPr>
          <a:xfrm>
            <a:off x="1109363" y="3267246"/>
            <a:ext cx="10285708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Overall, the majority of tour operators saw an </a:t>
            </a:r>
            <a:r>
              <a:rPr lang="en-GB" sz="2000" b="1" dirty="0">
                <a:latin typeface="Roboto" panose="02000000000000000000" pitchFamily="2" charset="0"/>
                <a:ea typeface="Roboto" panose="02000000000000000000" pitchFamily="2" charset="0"/>
              </a:rPr>
              <a:t>increase in trip price:</a:t>
            </a:r>
          </a:p>
          <a:p>
            <a:r>
              <a:rPr lang="en-GB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 </a:t>
            </a:r>
          </a:p>
          <a:p>
            <a:endParaRPr lang="en-GB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1230740" lvl="1" indent="-457200">
              <a:buFont typeface="Arial" panose="020B0604020202020204" pitchFamily="34" charset="0"/>
              <a:buChar char="•"/>
            </a:pPr>
            <a:r>
              <a:rPr lang="en-GB" sz="2000" b="1" dirty="0">
                <a:latin typeface="Roboto" panose="02000000000000000000" pitchFamily="2" charset="0"/>
                <a:ea typeface="Roboto" panose="02000000000000000000" pitchFamily="2" charset="0"/>
              </a:rPr>
              <a:t>10-15% </a:t>
            </a:r>
            <a:r>
              <a:rPr lang="en-GB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on accommodation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1230740" lvl="1" indent="-457200">
              <a:buFont typeface="Arial" panose="020B0604020202020204" pitchFamily="34" charset="0"/>
              <a:buChar char="•"/>
            </a:pPr>
            <a:r>
              <a:rPr lang="en-GB" sz="2000" b="1" dirty="0">
                <a:latin typeface="Roboto" panose="02000000000000000000" pitchFamily="2" charset="0"/>
                <a:ea typeface="Roboto" panose="02000000000000000000" pitchFamily="2" charset="0"/>
              </a:rPr>
              <a:t>More than 15% </a:t>
            </a:r>
            <a:r>
              <a:rPr lang="en-GB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on transportation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1230740" lvl="1" indent="-457200">
              <a:buFont typeface="Arial" panose="020B0604020202020204" pitchFamily="34" charset="0"/>
              <a:buChar char="•"/>
            </a:pPr>
            <a:r>
              <a:rPr lang="en-GB" sz="2000" b="1" dirty="0">
                <a:latin typeface="Roboto" panose="02000000000000000000" pitchFamily="2" charset="0"/>
                <a:ea typeface="Roboto" panose="02000000000000000000" pitchFamily="2" charset="0"/>
              </a:rPr>
              <a:t>5-10% </a:t>
            </a:r>
            <a:r>
              <a:rPr lang="en-GB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for meals and attractions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1230740" lvl="1" indent="-457200">
              <a:buFont typeface="Arial" panose="020B0604020202020204" pitchFamily="34" charset="0"/>
              <a:buChar char="•"/>
            </a:pPr>
            <a:r>
              <a:rPr lang="en-GB" sz="2000" b="1" dirty="0">
                <a:latin typeface="Roboto" panose="02000000000000000000" pitchFamily="2" charset="0"/>
                <a:ea typeface="Roboto" panose="02000000000000000000" pitchFamily="2" charset="0"/>
              </a:rPr>
              <a:t>5-15% </a:t>
            </a:r>
            <a:r>
              <a:rPr lang="en-GB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for insurance fees.</a:t>
            </a:r>
            <a:endParaRPr lang="en-AU" dirty="0"/>
          </a:p>
        </p:txBody>
      </p:sp>
      <p:pic>
        <p:nvPicPr>
          <p:cNvPr id="2" name="Picture 1" descr="A blue and black logo&#10;&#10;Description automatically generated">
            <a:extLst>
              <a:ext uri="{FF2B5EF4-FFF2-40B4-BE49-F238E27FC236}">
                <a16:creationId xmlns:a16="http://schemas.microsoft.com/office/drawing/2014/main" id="{39A32005-FF57-A7AB-7535-89D771E57FA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809" y="650561"/>
            <a:ext cx="1807613" cy="51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041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-1" y="1552131"/>
            <a:ext cx="18286413" cy="8467892"/>
          </a:xfrm>
          <a:prstGeom prst="roundRect">
            <a:avLst>
              <a:gd name="adj" fmla="val 2696"/>
            </a:avLst>
          </a:prstGeom>
          <a:blipFill dpi="0" rotWithShape="1">
            <a:blip r:embed="rId3" cstate="email">
              <a:alphaModFix amt="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7102C58-1062-209A-E911-E92BE1ECF71F}"/>
              </a:ext>
            </a:extLst>
          </p:cNvPr>
          <p:cNvSpPr/>
          <p:nvPr/>
        </p:nvSpPr>
        <p:spPr>
          <a:xfrm>
            <a:off x="12528758" y="3664198"/>
            <a:ext cx="4794468" cy="3967864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8556170-1183-C62D-FA1D-449A8CBCAFDB}"/>
              </a:ext>
            </a:extLst>
          </p:cNvPr>
          <p:cNvSpPr/>
          <p:nvPr/>
        </p:nvSpPr>
        <p:spPr>
          <a:xfrm>
            <a:off x="6858408" y="3664198"/>
            <a:ext cx="4794468" cy="3967864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7B1D34A-8120-0140-6207-D85AC16E52DD}"/>
              </a:ext>
            </a:extLst>
          </p:cNvPr>
          <p:cNvSpPr/>
          <p:nvPr/>
        </p:nvSpPr>
        <p:spPr>
          <a:xfrm>
            <a:off x="1188059" y="3665962"/>
            <a:ext cx="4794468" cy="3967864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6921935" y="637815"/>
            <a:ext cx="517593" cy="517593"/>
          </a:xfrm>
          <a:prstGeom prst="ellipse">
            <a:avLst/>
          </a:prstGeom>
          <a:solidFill>
            <a:srgbClr val="B1A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26FC6A52-8F7C-4525-B7D0-949C7FC7B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46704" y="715857"/>
            <a:ext cx="668054" cy="361507"/>
          </a:xfrm>
          <a:ln>
            <a:noFill/>
          </a:ln>
        </p:spPr>
        <p:txBody>
          <a:bodyPr/>
          <a:lstStyle/>
          <a:p>
            <a:pPr algn="ctr"/>
            <a:fld id="{C74190DE-7D60-46FC-AF13-39360AF06A62}" type="slidenum">
              <a:rPr lang="en-GB" sz="14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 algn="ctr"/>
              <a:t>16</a:t>
            </a:fld>
            <a:endParaRPr lang="en-GB" sz="1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896" y="750339"/>
            <a:ext cx="1786279" cy="29522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109362" y="9712246"/>
            <a:ext cx="102857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Source: </a:t>
            </a:r>
            <a:r>
              <a:rPr lang="en-GB" sz="1400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SYTA &amp; BONARD, 2023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75CAB95-C98B-4EB1-9D43-A612E9F9CB18}"/>
              </a:ext>
            </a:extLst>
          </p:cNvPr>
          <p:cNvSpPr txBox="1"/>
          <p:nvPr/>
        </p:nvSpPr>
        <p:spPr>
          <a:xfrm>
            <a:off x="1109362" y="1834782"/>
            <a:ext cx="16330165" cy="507817"/>
          </a:xfrm>
          <a:prstGeom prst="rect">
            <a:avLst/>
          </a:prstGeom>
          <a:solidFill>
            <a:srgbClr val="96007C"/>
          </a:solidFill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sz="2400" spc="-5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Future bookings as a % of 2019 booking volume</a:t>
            </a:r>
          </a:p>
        </p:txBody>
      </p:sp>
      <p:pic>
        <p:nvPicPr>
          <p:cNvPr id="89" name="object 4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09362" y="2342599"/>
            <a:ext cx="16329600" cy="112755"/>
          </a:xfrm>
          <a:prstGeom prst="rect">
            <a:avLst/>
          </a:prstGeom>
        </p:spPr>
      </p:pic>
      <p:pic>
        <p:nvPicPr>
          <p:cNvPr id="3" name="Graphic 2" descr="Schoolhouse outline">
            <a:extLst>
              <a:ext uri="{FF2B5EF4-FFF2-40B4-BE49-F238E27FC236}">
                <a16:creationId xmlns:a16="http://schemas.microsoft.com/office/drawing/2014/main" id="{12AC0E7E-B872-E58C-290E-8351632317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78098" y="584503"/>
            <a:ext cx="581770" cy="5817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7D54AA-E7D2-0187-2D34-CB933941045C}"/>
              </a:ext>
            </a:extLst>
          </p:cNvPr>
          <p:cNvSpPr txBox="1"/>
          <p:nvPr/>
        </p:nvSpPr>
        <p:spPr>
          <a:xfrm>
            <a:off x="1575774" y="596535"/>
            <a:ext cx="9856392" cy="600150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b="1" spc="-50" dirty="0">
                <a:solidFill>
                  <a:srgbClr val="00305E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Market Recovery: Out-of-country Travel </a:t>
            </a:r>
            <a:endParaRPr lang="en-GB" spc="-50" dirty="0">
              <a:solidFill>
                <a:srgbClr val="00305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CD87CDC4-322B-A0D8-C935-C75E81D163EB}"/>
              </a:ext>
            </a:extLst>
          </p:cNvPr>
          <p:cNvSpPr/>
          <p:nvPr/>
        </p:nvSpPr>
        <p:spPr>
          <a:xfrm>
            <a:off x="1432785" y="676798"/>
            <a:ext cx="313637" cy="403352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CC58CE-34C9-F163-F301-02148CF0452C}"/>
              </a:ext>
            </a:extLst>
          </p:cNvPr>
          <p:cNvCxnSpPr/>
          <p:nvPr/>
        </p:nvCxnSpPr>
        <p:spPr>
          <a:xfrm flipH="1">
            <a:off x="1424547" y="672253"/>
            <a:ext cx="109161" cy="441486"/>
          </a:xfrm>
          <a:prstGeom prst="line">
            <a:avLst/>
          </a:prstGeom>
          <a:ln w="19050">
            <a:solidFill>
              <a:srgbClr val="0030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59E2009-A053-2E11-02B9-1FD66483A9E3}"/>
              </a:ext>
            </a:extLst>
          </p:cNvPr>
          <p:cNvSpPr txBox="1"/>
          <p:nvPr/>
        </p:nvSpPr>
        <p:spPr>
          <a:xfrm>
            <a:off x="3004080" y="6532042"/>
            <a:ext cx="1419124" cy="446262"/>
          </a:xfrm>
          <a:prstGeom prst="rect">
            <a:avLst/>
          </a:prstGeom>
          <a:solidFill>
            <a:srgbClr val="2B9B96"/>
          </a:solidFill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92FE63-18C4-AB61-DFF3-8C2AD367E339}"/>
              </a:ext>
            </a:extLst>
          </p:cNvPr>
          <p:cNvSpPr txBox="1"/>
          <p:nvPr/>
        </p:nvSpPr>
        <p:spPr>
          <a:xfrm>
            <a:off x="8677410" y="6488577"/>
            <a:ext cx="1419124" cy="446262"/>
          </a:xfrm>
          <a:prstGeom prst="rect">
            <a:avLst/>
          </a:prstGeom>
          <a:solidFill>
            <a:srgbClr val="00305E"/>
          </a:solidFill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FDF3A6-E9F2-994E-8AC4-DF8A4149596E}"/>
              </a:ext>
            </a:extLst>
          </p:cNvPr>
          <p:cNvSpPr txBox="1"/>
          <p:nvPr/>
        </p:nvSpPr>
        <p:spPr>
          <a:xfrm>
            <a:off x="14344779" y="6532042"/>
            <a:ext cx="1419124" cy="446262"/>
          </a:xfrm>
          <a:prstGeom prst="rect">
            <a:avLst/>
          </a:prstGeom>
          <a:solidFill>
            <a:srgbClr val="630378"/>
          </a:solidFill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1CECBAC-A28E-F95B-DDE3-D7E80A746FB2}"/>
              </a:ext>
            </a:extLst>
          </p:cNvPr>
          <p:cNvSpPr txBox="1"/>
          <p:nvPr/>
        </p:nvSpPr>
        <p:spPr>
          <a:xfrm>
            <a:off x="1846296" y="4294239"/>
            <a:ext cx="3734692" cy="1923589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3600" b="1" dirty="0">
                <a:latin typeface="Roboto" panose="02000000000000000000" pitchFamily="2" charset="0"/>
                <a:ea typeface="Roboto" panose="02000000000000000000" pitchFamily="2" charset="0"/>
              </a:rPr>
              <a:t>38% </a:t>
            </a:r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OF RESPONDENTS EXPECT TO</a:t>
            </a:r>
          </a:p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REACH MORE THAN 80% </a:t>
            </a:r>
          </a:p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OF 2019</a:t>
            </a:r>
          </a:p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BOOKING VOLUME BY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676F-181C-CEC9-2A36-B13B63753447}"/>
              </a:ext>
            </a:extLst>
          </p:cNvPr>
          <p:cNvSpPr txBox="1"/>
          <p:nvPr/>
        </p:nvSpPr>
        <p:spPr>
          <a:xfrm>
            <a:off x="7516645" y="4292475"/>
            <a:ext cx="3734692" cy="1923589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3600" b="1" dirty="0">
                <a:latin typeface="Roboto" panose="02000000000000000000" pitchFamily="2" charset="0"/>
                <a:ea typeface="Roboto" panose="02000000000000000000" pitchFamily="2" charset="0"/>
              </a:rPr>
              <a:t>52% </a:t>
            </a:r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OF RESPONDENTS EXPECT TO</a:t>
            </a:r>
          </a:p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REACH MORE THAN 80% </a:t>
            </a:r>
          </a:p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OF 2019</a:t>
            </a:r>
          </a:p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BOOKING VOLUME BY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B651959-CCDB-9851-09B4-AE4850CD767C}"/>
              </a:ext>
            </a:extLst>
          </p:cNvPr>
          <p:cNvSpPr txBox="1"/>
          <p:nvPr/>
        </p:nvSpPr>
        <p:spPr>
          <a:xfrm>
            <a:off x="13186995" y="4292475"/>
            <a:ext cx="3734692" cy="1923589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3600" b="1" dirty="0">
                <a:latin typeface="Roboto" panose="02000000000000000000" pitchFamily="2" charset="0"/>
                <a:ea typeface="Roboto" panose="02000000000000000000" pitchFamily="2" charset="0"/>
              </a:rPr>
              <a:t>70% </a:t>
            </a:r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OF RESPONDENTS EXPECT TO</a:t>
            </a:r>
          </a:p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REACH MORE THAN 80% </a:t>
            </a:r>
          </a:p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OF 2019</a:t>
            </a:r>
          </a:p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BOOKING VOLUME BY</a:t>
            </a:r>
          </a:p>
        </p:txBody>
      </p:sp>
      <p:pic>
        <p:nvPicPr>
          <p:cNvPr id="7" name="Picture 6" descr="A blue and black logo&#10;&#10;Description automatically generated">
            <a:extLst>
              <a:ext uri="{FF2B5EF4-FFF2-40B4-BE49-F238E27FC236}">
                <a16:creationId xmlns:a16="http://schemas.microsoft.com/office/drawing/2014/main" id="{80487263-CD9C-9F9C-C4D0-3033210F6D6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809" y="650561"/>
            <a:ext cx="1807613" cy="51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950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-1" y="1552131"/>
            <a:ext cx="18286413" cy="8467892"/>
          </a:xfrm>
          <a:prstGeom prst="roundRect">
            <a:avLst>
              <a:gd name="adj" fmla="val 2696"/>
            </a:avLst>
          </a:prstGeom>
          <a:blipFill dpi="0" rotWithShape="1">
            <a:blip r:embed="rId3" cstate="email">
              <a:alphaModFix amt="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6921935" y="637815"/>
            <a:ext cx="517593" cy="517593"/>
          </a:xfrm>
          <a:prstGeom prst="ellipse">
            <a:avLst/>
          </a:prstGeom>
          <a:solidFill>
            <a:srgbClr val="B1A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26FC6A52-8F7C-4525-B7D0-949C7FC7B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46704" y="715857"/>
            <a:ext cx="668054" cy="361507"/>
          </a:xfrm>
          <a:ln>
            <a:noFill/>
          </a:ln>
        </p:spPr>
        <p:txBody>
          <a:bodyPr/>
          <a:lstStyle/>
          <a:p>
            <a:pPr algn="ctr"/>
            <a:fld id="{C74190DE-7D60-46FC-AF13-39360AF06A62}" type="slidenum">
              <a:rPr lang="en-GB" sz="14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 algn="ctr"/>
              <a:t>17</a:t>
            </a:fld>
            <a:endParaRPr lang="en-GB" sz="1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896" y="750339"/>
            <a:ext cx="1786279" cy="29522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109362" y="9712246"/>
            <a:ext cx="102857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Source: </a:t>
            </a:r>
            <a:r>
              <a:rPr lang="en-GB" sz="1400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SYTA &amp; BONARD, 2023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75CAB95-C98B-4EB1-9D43-A612E9F9CB18}"/>
              </a:ext>
            </a:extLst>
          </p:cNvPr>
          <p:cNvSpPr txBox="1"/>
          <p:nvPr/>
        </p:nvSpPr>
        <p:spPr>
          <a:xfrm>
            <a:off x="1109362" y="1834782"/>
            <a:ext cx="16330165" cy="507817"/>
          </a:xfrm>
          <a:prstGeom prst="rect">
            <a:avLst/>
          </a:prstGeom>
          <a:solidFill>
            <a:srgbClr val="96007C"/>
          </a:solidFill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US" sz="2400" spc="-5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Share of customer traveling to top 5 destinations</a:t>
            </a:r>
            <a:endParaRPr lang="en-GB" sz="2400" spc="-50" dirty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pic>
        <p:nvPicPr>
          <p:cNvPr id="89" name="object 4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09362" y="2342599"/>
            <a:ext cx="16329600" cy="112755"/>
          </a:xfrm>
          <a:prstGeom prst="rect">
            <a:avLst/>
          </a:prstGeom>
        </p:spPr>
      </p:pic>
      <p:pic>
        <p:nvPicPr>
          <p:cNvPr id="3" name="Graphic 2" descr="Schoolhouse outline">
            <a:extLst>
              <a:ext uri="{FF2B5EF4-FFF2-40B4-BE49-F238E27FC236}">
                <a16:creationId xmlns:a16="http://schemas.microsoft.com/office/drawing/2014/main" id="{12AC0E7E-B872-E58C-290E-8351632317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78098" y="584503"/>
            <a:ext cx="581770" cy="5817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7D54AA-E7D2-0187-2D34-CB933941045C}"/>
              </a:ext>
            </a:extLst>
          </p:cNvPr>
          <p:cNvSpPr txBox="1"/>
          <p:nvPr/>
        </p:nvSpPr>
        <p:spPr>
          <a:xfrm>
            <a:off x="1575774" y="596535"/>
            <a:ext cx="9856392" cy="600150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b="1" spc="-50" dirty="0">
                <a:solidFill>
                  <a:srgbClr val="00305E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Out-of-country Travel Destination preference</a:t>
            </a:r>
            <a:endParaRPr lang="en-GB" spc="-50" dirty="0">
              <a:solidFill>
                <a:srgbClr val="00305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CD87CDC4-322B-A0D8-C935-C75E81D163EB}"/>
              </a:ext>
            </a:extLst>
          </p:cNvPr>
          <p:cNvSpPr/>
          <p:nvPr/>
        </p:nvSpPr>
        <p:spPr>
          <a:xfrm>
            <a:off x="1432785" y="676798"/>
            <a:ext cx="313637" cy="403352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CC58CE-34C9-F163-F301-02148CF0452C}"/>
              </a:ext>
            </a:extLst>
          </p:cNvPr>
          <p:cNvCxnSpPr/>
          <p:nvPr/>
        </p:nvCxnSpPr>
        <p:spPr>
          <a:xfrm flipH="1">
            <a:off x="1424547" y="672253"/>
            <a:ext cx="109161" cy="441486"/>
          </a:xfrm>
          <a:prstGeom prst="line">
            <a:avLst/>
          </a:prstGeom>
          <a:ln w="19050">
            <a:solidFill>
              <a:srgbClr val="0030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8AEFEED-EEB8-E77D-D865-1FE838229F16}"/>
              </a:ext>
            </a:extLst>
          </p:cNvPr>
          <p:cNvSpPr txBox="1"/>
          <p:nvPr/>
        </p:nvSpPr>
        <p:spPr>
          <a:xfrm>
            <a:off x="1109362" y="2961922"/>
            <a:ext cx="3184865" cy="630928"/>
          </a:xfrm>
          <a:prstGeom prst="rect">
            <a:avLst/>
          </a:prstGeom>
          <a:noFill/>
          <a:ln>
            <a:solidFill>
              <a:srgbClr val="00305E"/>
            </a:solidFill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EUROPE-BASED</a:t>
            </a:r>
          </a:p>
          <a:p>
            <a:pPr algn="ctr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TOUR OPERATORS</a:t>
            </a:r>
            <a:endParaRPr lang="en-US" sz="10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99BFBAB-0925-2001-CD31-14DE1A85990C}"/>
              </a:ext>
            </a:extLst>
          </p:cNvPr>
          <p:cNvSpPr txBox="1"/>
          <p:nvPr/>
        </p:nvSpPr>
        <p:spPr>
          <a:xfrm>
            <a:off x="6921583" y="2963094"/>
            <a:ext cx="3184865" cy="630928"/>
          </a:xfrm>
          <a:prstGeom prst="rect">
            <a:avLst/>
          </a:prstGeom>
          <a:noFill/>
          <a:ln>
            <a:solidFill>
              <a:srgbClr val="00305E"/>
            </a:solidFill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CANADA-BASED</a:t>
            </a:r>
          </a:p>
          <a:p>
            <a:pPr algn="ctr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TOUR OPERATORS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5084FDC-96E5-1DC8-C377-59D294F38C74}"/>
              </a:ext>
            </a:extLst>
          </p:cNvPr>
          <p:cNvSpPr txBox="1"/>
          <p:nvPr/>
        </p:nvSpPr>
        <p:spPr>
          <a:xfrm>
            <a:off x="12733804" y="2961922"/>
            <a:ext cx="3184865" cy="630928"/>
          </a:xfrm>
          <a:prstGeom prst="rect">
            <a:avLst/>
          </a:prstGeom>
          <a:noFill/>
          <a:ln>
            <a:solidFill>
              <a:srgbClr val="00305E"/>
            </a:solidFill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U.S.-BASED</a:t>
            </a:r>
          </a:p>
          <a:p>
            <a:pPr algn="ctr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TOUR OPERATORS</a:t>
            </a:r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D2D9D253-16F3-CAA1-17CC-26FE087F0C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7354465"/>
              </p:ext>
            </p:extLst>
          </p:nvPr>
        </p:nvGraphicFramePr>
        <p:xfrm>
          <a:off x="1109361" y="4045446"/>
          <a:ext cx="4320000" cy="4291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9E2F19E3-BA74-4EA9-991F-F2277241D5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3081536"/>
              </p:ext>
            </p:extLst>
          </p:nvPr>
        </p:nvGraphicFramePr>
        <p:xfrm>
          <a:off x="6787128" y="4082863"/>
          <a:ext cx="4320000" cy="4254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504A7FEC-9AB3-402C-99E8-24D256CE4F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9132582"/>
              </p:ext>
            </p:extLst>
          </p:nvPr>
        </p:nvGraphicFramePr>
        <p:xfrm>
          <a:off x="12464896" y="4156995"/>
          <a:ext cx="4320000" cy="4254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6488897F-CA86-4D0A-AB23-09D1D573169B}"/>
              </a:ext>
            </a:extLst>
          </p:cNvPr>
          <p:cNvSpPr/>
          <p:nvPr/>
        </p:nvSpPr>
        <p:spPr>
          <a:xfrm>
            <a:off x="1078098" y="8452217"/>
            <a:ext cx="16329600" cy="1157985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EDB569-EA92-8ED9-8FEE-B262CBFA0401}"/>
              </a:ext>
            </a:extLst>
          </p:cNvPr>
          <p:cNvSpPr txBox="1"/>
          <p:nvPr/>
        </p:nvSpPr>
        <p:spPr>
          <a:xfrm>
            <a:off x="1643128" y="8654951"/>
            <a:ext cx="1526206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u="none" strike="noStrike" baseline="0" dirty="0">
                <a:latin typeface="Roboto" panose="02000000000000000000" pitchFamily="2" charset="0"/>
                <a:ea typeface="Roboto" panose="02000000000000000000" pitchFamily="2" charset="0"/>
              </a:rPr>
              <a:t>Among </a:t>
            </a:r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</a:rPr>
              <a:t>U</a:t>
            </a:r>
            <a:r>
              <a:rPr lang="en-US" sz="2400" b="1" u="none" strike="noStrike" baseline="0" dirty="0">
                <a:latin typeface="Roboto" panose="02000000000000000000" pitchFamily="2" charset="0"/>
                <a:ea typeface="Roboto" panose="02000000000000000000" pitchFamily="2" charset="0"/>
              </a:rPr>
              <a:t>.S.-based tour </a:t>
            </a:r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</a:rPr>
              <a:t>o</a:t>
            </a:r>
            <a:r>
              <a:rPr lang="en-US" sz="2400" b="1" u="none" strike="noStrike" baseline="0" dirty="0">
                <a:latin typeface="Roboto" panose="02000000000000000000" pitchFamily="2" charset="0"/>
                <a:ea typeface="Roboto" panose="02000000000000000000" pitchFamily="2" charset="0"/>
              </a:rPr>
              <a:t>perators, 21% of customers </a:t>
            </a:r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</a:rPr>
              <a:t>o</a:t>
            </a:r>
            <a:r>
              <a:rPr lang="en-US" sz="2400" b="1" u="none" strike="noStrike" baseline="0" dirty="0">
                <a:latin typeface="Roboto" panose="02000000000000000000" pitchFamily="2" charset="0"/>
                <a:ea typeface="Roboto" panose="02000000000000000000" pitchFamily="2" charset="0"/>
              </a:rPr>
              <a:t>pted to travel to the UK</a:t>
            </a:r>
            <a:r>
              <a:rPr lang="en-US" sz="2400" u="none" strike="noStrike" baseline="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2400" dirty="0">
                <a:latin typeface="Roboto Light" panose="02000000000000000000" pitchFamily="2" charset="0"/>
                <a:ea typeface="Roboto Light" panose="02000000000000000000" pitchFamily="2" charset="0"/>
              </a:rPr>
              <a:t>w</a:t>
            </a:r>
            <a:r>
              <a:rPr lang="en-US" sz="2400" u="none" strike="noStrike" baseline="0" dirty="0">
                <a:latin typeface="Roboto Light" panose="02000000000000000000" pitchFamily="2" charset="0"/>
                <a:ea typeface="Roboto Light" panose="02000000000000000000" pitchFamily="2" charset="0"/>
              </a:rPr>
              <a:t>hile the figure for Europe-based </a:t>
            </a:r>
            <a:r>
              <a:rPr lang="en-US" sz="2400" dirty="0">
                <a:latin typeface="Roboto Light" panose="02000000000000000000" pitchFamily="2" charset="0"/>
                <a:ea typeface="Roboto Light" panose="02000000000000000000" pitchFamily="2" charset="0"/>
              </a:rPr>
              <a:t>t</a:t>
            </a:r>
            <a:r>
              <a:rPr lang="en-US" sz="2400" u="none" strike="noStrike" baseline="0" dirty="0">
                <a:latin typeface="Roboto Light" panose="02000000000000000000" pitchFamily="2" charset="0"/>
                <a:ea typeface="Roboto Light" panose="02000000000000000000" pitchFamily="2" charset="0"/>
              </a:rPr>
              <a:t>our operators was 52%.</a:t>
            </a:r>
            <a:endParaRPr lang="en-US" sz="240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pic>
        <p:nvPicPr>
          <p:cNvPr id="2" name="Picture 1" descr="A blue and black logo&#10;&#10;Description automatically generated">
            <a:extLst>
              <a:ext uri="{FF2B5EF4-FFF2-40B4-BE49-F238E27FC236}">
                <a16:creationId xmlns:a16="http://schemas.microsoft.com/office/drawing/2014/main" id="{97A124F0-916C-3839-DC9C-2A834F7F9C5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809" y="650561"/>
            <a:ext cx="1807613" cy="51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7210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EE232B1-16FB-438B-A054-28F9DA49B1C9}"/>
              </a:ext>
            </a:extLst>
          </p:cNvPr>
          <p:cNvSpPr/>
          <p:nvPr/>
        </p:nvSpPr>
        <p:spPr>
          <a:xfrm>
            <a:off x="-11447" y="-2"/>
            <a:ext cx="18297860" cy="10287002"/>
          </a:xfrm>
          <a:prstGeom prst="rect">
            <a:avLst/>
          </a:prstGeom>
          <a:solidFill>
            <a:srgbClr val="0030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E232B1-16FB-438B-A054-28F9DA49B1C9}"/>
              </a:ext>
            </a:extLst>
          </p:cNvPr>
          <p:cNvSpPr/>
          <p:nvPr/>
        </p:nvSpPr>
        <p:spPr>
          <a:xfrm>
            <a:off x="0" y="0"/>
            <a:ext cx="18297860" cy="10287002"/>
          </a:xfrm>
          <a:prstGeom prst="rect">
            <a:avLst/>
          </a:prstGeom>
          <a:blipFill dpi="0" rotWithShape="1">
            <a:blip r:embed="rId3" cstate="screen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FD2974-D3B0-B448-B73E-DA7C7622B22F}"/>
              </a:ext>
            </a:extLst>
          </p:cNvPr>
          <p:cNvSpPr txBox="1"/>
          <p:nvPr/>
        </p:nvSpPr>
        <p:spPr>
          <a:xfrm>
            <a:off x="2336886" y="3556607"/>
            <a:ext cx="13612640" cy="630928"/>
          </a:xfrm>
          <a:prstGeom prst="rect">
            <a:avLst/>
          </a:prstGeom>
          <a:noFill/>
          <a:ln>
            <a:noFill/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3200" b="1" kern="0" dirty="0">
                <a:solidFill>
                  <a:srgbClr val="C5B7A6"/>
                </a:solidFill>
                <a:latin typeface="Roboto Black"/>
                <a:ea typeface="+mj-ea"/>
              </a:rPr>
              <a:t>Country profiles</a:t>
            </a:r>
            <a:endParaRPr lang="en-GB" sz="2800" dirty="0">
              <a:solidFill>
                <a:srgbClr val="00305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2F006EC6-43A7-1D43-AD8E-5E9E12A5BA3B}"/>
              </a:ext>
            </a:extLst>
          </p:cNvPr>
          <p:cNvSpPr/>
          <p:nvPr/>
        </p:nvSpPr>
        <p:spPr>
          <a:xfrm>
            <a:off x="7281749" y="2754258"/>
            <a:ext cx="3722914" cy="493351"/>
          </a:xfrm>
          <a:custGeom>
            <a:avLst/>
            <a:gdLst>
              <a:gd name="connsiteX0" fmla="*/ 0 w 1059003"/>
              <a:gd name="connsiteY0" fmla="*/ 493351 h 493351"/>
              <a:gd name="connsiteX1" fmla="*/ 0 w 1059003"/>
              <a:gd name="connsiteY1" fmla="*/ 0 h 493351"/>
              <a:gd name="connsiteX2" fmla="*/ 1059003 w 1059003"/>
              <a:gd name="connsiteY2" fmla="*/ 0 h 493351"/>
              <a:gd name="connsiteX3" fmla="*/ 1059003 w 1059003"/>
              <a:gd name="connsiteY3" fmla="*/ 459326 h 493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9003" h="493351">
                <a:moveTo>
                  <a:pt x="0" y="493351"/>
                </a:moveTo>
                <a:lnTo>
                  <a:pt x="0" y="0"/>
                </a:lnTo>
                <a:lnTo>
                  <a:pt x="1059003" y="0"/>
                </a:lnTo>
                <a:lnTo>
                  <a:pt x="1059003" y="459326"/>
                </a:lnTo>
              </a:path>
            </a:pathLst>
          </a:custGeom>
          <a:noFill/>
          <a:ln w="19050">
            <a:solidFill>
              <a:srgbClr val="B1A4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E075A513-EBCF-B84E-A1F1-45DFBC9EF466}"/>
              </a:ext>
            </a:extLst>
          </p:cNvPr>
          <p:cNvSpPr/>
          <p:nvPr/>
        </p:nvSpPr>
        <p:spPr>
          <a:xfrm flipV="1">
            <a:off x="7281749" y="4499707"/>
            <a:ext cx="3722914" cy="2631445"/>
          </a:xfrm>
          <a:custGeom>
            <a:avLst/>
            <a:gdLst>
              <a:gd name="connsiteX0" fmla="*/ 0 w 1059003"/>
              <a:gd name="connsiteY0" fmla="*/ 493351 h 493351"/>
              <a:gd name="connsiteX1" fmla="*/ 0 w 1059003"/>
              <a:gd name="connsiteY1" fmla="*/ 0 h 493351"/>
              <a:gd name="connsiteX2" fmla="*/ 1059003 w 1059003"/>
              <a:gd name="connsiteY2" fmla="*/ 0 h 493351"/>
              <a:gd name="connsiteX3" fmla="*/ 1059003 w 1059003"/>
              <a:gd name="connsiteY3" fmla="*/ 459326 h 493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9003" h="493351">
                <a:moveTo>
                  <a:pt x="0" y="493351"/>
                </a:moveTo>
                <a:lnTo>
                  <a:pt x="0" y="0"/>
                </a:lnTo>
                <a:lnTo>
                  <a:pt x="1059003" y="0"/>
                </a:lnTo>
                <a:lnTo>
                  <a:pt x="1059003" y="459326"/>
                </a:lnTo>
              </a:path>
            </a:pathLst>
          </a:custGeom>
          <a:noFill/>
          <a:ln w="19050">
            <a:solidFill>
              <a:srgbClr val="B1A4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1316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2BF27F4E-DAE3-4A52-B77C-D7561001A8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7829279"/>
              </p:ext>
            </p:extLst>
          </p:nvPr>
        </p:nvGraphicFramePr>
        <p:xfrm>
          <a:off x="12908919" y="7312454"/>
          <a:ext cx="4356000" cy="20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7F462B96-F145-425C-A8CF-B28D016AD4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0630584"/>
              </p:ext>
            </p:extLst>
          </p:nvPr>
        </p:nvGraphicFramePr>
        <p:xfrm>
          <a:off x="13449382" y="4522589"/>
          <a:ext cx="3276000" cy="183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Oval 13"/>
          <p:cNvSpPr/>
          <p:nvPr/>
        </p:nvSpPr>
        <p:spPr>
          <a:xfrm>
            <a:off x="16921935" y="637815"/>
            <a:ext cx="517593" cy="517593"/>
          </a:xfrm>
          <a:prstGeom prst="ellipse">
            <a:avLst/>
          </a:prstGeom>
          <a:solidFill>
            <a:srgbClr val="B1A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26FC6A52-8F7C-4525-B7D0-949C7FC7B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46704" y="715857"/>
            <a:ext cx="668054" cy="361507"/>
          </a:xfrm>
          <a:ln>
            <a:noFill/>
          </a:ln>
        </p:spPr>
        <p:txBody>
          <a:bodyPr/>
          <a:lstStyle/>
          <a:p>
            <a:pPr algn="ctr"/>
            <a:fld id="{C74190DE-7D60-46FC-AF13-39360AF06A62}" type="slidenum">
              <a:rPr lang="en-GB" sz="14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 algn="ctr"/>
              <a:t>19</a:t>
            </a:fld>
            <a:endParaRPr lang="en-GB" sz="1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896" y="750339"/>
            <a:ext cx="1786279" cy="29522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109362" y="9712246"/>
            <a:ext cx="102857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Source: </a:t>
            </a:r>
            <a:r>
              <a:rPr lang="en-GB" sz="1400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SYTA &amp; BONARD, 2023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75CAB95-C98B-4EB1-9D43-A612E9F9CB18}"/>
              </a:ext>
            </a:extLst>
          </p:cNvPr>
          <p:cNvSpPr txBox="1"/>
          <p:nvPr/>
        </p:nvSpPr>
        <p:spPr>
          <a:xfrm>
            <a:off x="1109362" y="1834782"/>
            <a:ext cx="16330165" cy="507817"/>
          </a:xfrm>
          <a:prstGeom prst="rect">
            <a:avLst/>
          </a:prstGeom>
          <a:solidFill>
            <a:srgbClr val="00305E"/>
          </a:solidFill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sz="2400" spc="-5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Trip parameters</a:t>
            </a:r>
          </a:p>
        </p:txBody>
      </p:sp>
      <p:pic>
        <p:nvPicPr>
          <p:cNvPr id="89" name="object 4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09362" y="2342599"/>
            <a:ext cx="16329600" cy="112755"/>
          </a:xfrm>
          <a:prstGeom prst="rect">
            <a:avLst/>
          </a:prstGeom>
        </p:spPr>
      </p:pic>
      <p:pic>
        <p:nvPicPr>
          <p:cNvPr id="3" name="Graphic 2" descr="Schoolhouse outline">
            <a:extLst>
              <a:ext uri="{FF2B5EF4-FFF2-40B4-BE49-F238E27FC236}">
                <a16:creationId xmlns:a16="http://schemas.microsoft.com/office/drawing/2014/main" id="{12AC0E7E-B872-E58C-290E-8351632317E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78098" y="584503"/>
            <a:ext cx="581770" cy="5817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7D54AA-E7D2-0187-2D34-CB933941045C}"/>
              </a:ext>
            </a:extLst>
          </p:cNvPr>
          <p:cNvSpPr txBox="1"/>
          <p:nvPr/>
        </p:nvSpPr>
        <p:spPr>
          <a:xfrm>
            <a:off x="1575774" y="596535"/>
            <a:ext cx="9856392" cy="600150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b="1" spc="-50" dirty="0">
                <a:solidFill>
                  <a:srgbClr val="00305E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Country profile: USA</a:t>
            </a:r>
            <a:endParaRPr lang="en-GB" spc="-50" dirty="0">
              <a:solidFill>
                <a:srgbClr val="00305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CD87CDC4-322B-A0D8-C935-C75E81D163EB}"/>
              </a:ext>
            </a:extLst>
          </p:cNvPr>
          <p:cNvSpPr/>
          <p:nvPr/>
        </p:nvSpPr>
        <p:spPr>
          <a:xfrm>
            <a:off x="1432785" y="676798"/>
            <a:ext cx="313637" cy="403352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CC58CE-34C9-F163-F301-02148CF0452C}"/>
              </a:ext>
            </a:extLst>
          </p:cNvPr>
          <p:cNvCxnSpPr/>
          <p:nvPr/>
        </p:nvCxnSpPr>
        <p:spPr>
          <a:xfrm flipH="1">
            <a:off x="1424547" y="672253"/>
            <a:ext cx="109161" cy="441486"/>
          </a:xfrm>
          <a:prstGeom prst="line">
            <a:avLst/>
          </a:prstGeom>
          <a:ln w="19050">
            <a:solidFill>
              <a:srgbClr val="0030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7AD2177-5E2F-098F-3EDE-A0CE2FE50C24}"/>
              </a:ext>
            </a:extLst>
          </p:cNvPr>
          <p:cNvSpPr txBox="1"/>
          <p:nvPr/>
        </p:nvSpPr>
        <p:spPr>
          <a:xfrm>
            <a:off x="7157674" y="2827642"/>
            <a:ext cx="3184865" cy="630928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3200" b="1" dirty="0">
                <a:latin typeface="Roboto" panose="02000000000000000000" pitchFamily="2" charset="0"/>
                <a:ea typeface="Roboto" panose="02000000000000000000" pitchFamily="2" charset="0"/>
              </a:rPr>
              <a:t>In-country</a:t>
            </a:r>
            <a:endParaRPr lang="en-US" sz="16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44150D6-855E-E9F2-6BB7-A6AFFF080927}"/>
              </a:ext>
            </a:extLst>
          </p:cNvPr>
          <p:cNvSpPr txBox="1"/>
          <p:nvPr/>
        </p:nvSpPr>
        <p:spPr>
          <a:xfrm>
            <a:off x="7336724" y="3679990"/>
            <a:ext cx="3184865" cy="384707"/>
          </a:xfrm>
          <a:prstGeom prst="rect">
            <a:avLst/>
          </a:prstGeom>
          <a:noFill/>
          <a:ln>
            <a:solidFill>
              <a:srgbClr val="00305E"/>
            </a:solidFill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Average trip duration</a:t>
            </a:r>
            <a:endParaRPr lang="en-US" sz="10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4EB8015-FBC8-BC19-C8D2-77B37AC96B17}"/>
              </a:ext>
            </a:extLst>
          </p:cNvPr>
          <p:cNvSpPr txBox="1"/>
          <p:nvPr/>
        </p:nvSpPr>
        <p:spPr>
          <a:xfrm>
            <a:off x="7336724" y="6598292"/>
            <a:ext cx="3184865" cy="384707"/>
          </a:xfrm>
          <a:prstGeom prst="rect">
            <a:avLst/>
          </a:prstGeom>
          <a:noFill/>
          <a:ln>
            <a:solidFill>
              <a:srgbClr val="00305E"/>
            </a:solidFill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Average group size</a:t>
            </a:r>
            <a:endParaRPr lang="en-US" sz="10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2C3631-03E7-C072-DB06-0D12C2E9E92D}"/>
              </a:ext>
            </a:extLst>
          </p:cNvPr>
          <p:cNvSpPr txBox="1"/>
          <p:nvPr/>
        </p:nvSpPr>
        <p:spPr>
          <a:xfrm>
            <a:off x="13293617" y="2838150"/>
            <a:ext cx="3184865" cy="630928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3200" b="1" dirty="0">
                <a:latin typeface="Roboto" panose="02000000000000000000" pitchFamily="2" charset="0"/>
                <a:ea typeface="Roboto" panose="02000000000000000000" pitchFamily="2" charset="0"/>
              </a:rPr>
              <a:t>Out-of-country</a:t>
            </a:r>
            <a:endParaRPr lang="en-US" sz="16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151A13-2E41-4D42-1D7A-AED76235F2A2}"/>
              </a:ext>
            </a:extLst>
          </p:cNvPr>
          <p:cNvSpPr txBox="1"/>
          <p:nvPr/>
        </p:nvSpPr>
        <p:spPr>
          <a:xfrm>
            <a:off x="13472667" y="3690498"/>
            <a:ext cx="3184865" cy="384707"/>
          </a:xfrm>
          <a:prstGeom prst="rect">
            <a:avLst/>
          </a:prstGeom>
          <a:noFill/>
          <a:ln>
            <a:solidFill>
              <a:srgbClr val="00305E"/>
            </a:solidFill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Average trip duration</a:t>
            </a:r>
            <a:endParaRPr lang="en-US" sz="10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569B7F-60A9-3092-2127-4C2B44ECC24A}"/>
              </a:ext>
            </a:extLst>
          </p:cNvPr>
          <p:cNvSpPr txBox="1"/>
          <p:nvPr/>
        </p:nvSpPr>
        <p:spPr>
          <a:xfrm>
            <a:off x="13472667" y="6608800"/>
            <a:ext cx="3184865" cy="384707"/>
          </a:xfrm>
          <a:prstGeom prst="rect">
            <a:avLst/>
          </a:prstGeom>
          <a:noFill/>
          <a:ln>
            <a:solidFill>
              <a:srgbClr val="00305E"/>
            </a:solidFill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Average group size</a:t>
            </a:r>
            <a:endParaRPr lang="en-US" sz="10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2ADB6CF-98FC-20B4-E02B-FCAE2795D370}"/>
              </a:ext>
            </a:extLst>
          </p:cNvPr>
          <p:cNvSpPr txBox="1"/>
          <p:nvPr/>
        </p:nvSpPr>
        <p:spPr>
          <a:xfrm>
            <a:off x="13281560" y="5201354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7.5 days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524E1F2-A11C-3973-AEFD-D3F2244FF7D9}"/>
              </a:ext>
            </a:extLst>
          </p:cNvPr>
          <p:cNvSpPr txBox="1"/>
          <p:nvPr/>
        </p:nvSpPr>
        <p:spPr>
          <a:xfrm>
            <a:off x="14248023" y="4384294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9.7 days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F0A5E4D-8D7D-B5B9-819A-EBB272490FFC}"/>
              </a:ext>
            </a:extLst>
          </p:cNvPr>
          <p:cNvSpPr txBox="1"/>
          <p:nvPr/>
        </p:nvSpPr>
        <p:spPr>
          <a:xfrm>
            <a:off x="15400013" y="4463179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9.7 days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113A9B0-4DDF-0496-B0BC-E125FD64FA71}"/>
              </a:ext>
            </a:extLst>
          </p:cNvPr>
          <p:cNvSpPr txBox="1"/>
          <p:nvPr/>
        </p:nvSpPr>
        <p:spPr>
          <a:xfrm>
            <a:off x="12868818" y="7191849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44 students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8D21F81-2F90-2D52-0B14-D64C4EF1E8DA}"/>
              </a:ext>
            </a:extLst>
          </p:cNvPr>
          <p:cNvSpPr txBox="1"/>
          <p:nvPr/>
        </p:nvSpPr>
        <p:spPr>
          <a:xfrm>
            <a:off x="14197829" y="7588627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32 students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F67C4DD-DEF8-3857-F5FB-9FFE6E60977A}"/>
              </a:ext>
            </a:extLst>
          </p:cNvPr>
          <p:cNvSpPr txBox="1"/>
          <p:nvPr/>
        </p:nvSpPr>
        <p:spPr>
          <a:xfrm>
            <a:off x="15578482" y="7780980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25 students</a:t>
            </a:r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C2C0C471-957D-09ED-FCA5-68D4074025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0757113"/>
              </p:ext>
            </p:extLst>
          </p:nvPr>
        </p:nvGraphicFramePr>
        <p:xfrm>
          <a:off x="6863409" y="7314875"/>
          <a:ext cx="4356000" cy="200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36AC52BA-D63E-EDE5-2AEE-77887BBC7F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4130803"/>
              </p:ext>
            </p:extLst>
          </p:nvPr>
        </p:nvGraphicFramePr>
        <p:xfrm>
          <a:off x="7191533" y="4257400"/>
          <a:ext cx="3315600" cy="179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7FF92DE1-0653-681D-25B9-F97212029D8F}"/>
              </a:ext>
            </a:extLst>
          </p:cNvPr>
          <p:cNvSpPr txBox="1"/>
          <p:nvPr/>
        </p:nvSpPr>
        <p:spPr>
          <a:xfrm>
            <a:off x="6869619" y="5021669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3.9 days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A4CC89-3166-24D9-6AEA-18E4EB402CD9}"/>
              </a:ext>
            </a:extLst>
          </p:cNvPr>
          <p:cNvSpPr txBox="1"/>
          <p:nvPr/>
        </p:nvSpPr>
        <p:spPr>
          <a:xfrm>
            <a:off x="7890040" y="4252910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6.2 days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639E40-44F5-680C-A48C-CE5C4DEDE4A5}"/>
              </a:ext>
            </a:extLst>
          </p:cNvPr>
          <p:cNvSpPr txBox="1"/>
          <p:nvPr/>
        </p:nvSpPr>
        <p:spPr>
          <a:xfrm>
            <a:off x="9153659" y="4799628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5.9 days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8E3F68-B301-1E6C-5973-4A69EE6B756F}"/>
              </a:ext>
            </a:extLst>
          </p:cNvPr>
          <p:cNvSpPr txBox="1"/>
          <p:nvPr/>
        </p:nvSpPr>
        <p:spPr>
          <a:xfrm>
            <a:off x="6738060" y="7302333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72 students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322EBC4-6595-BF35-9824-91E3B37E724F}"/>
              </a:ext>
            </a:extLst>
          </p:cNvPr>
          <p:cNvSpPr txBox="1"/>
          <p:nvPr/>
        </p:nvSpPr>
        <p:spPr>
          <a:xfrm>
            <a:off x="8122038" y="7687040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48 students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74E4569-59DA-41A1-6DA8-777CF7D9A67A}"/>
              </a:ext>
            </a:extLst>
          </p:cNvPr>
          <p:cNvSpPr txBox="1"/>
          <p:nvPr/>
        </p:nvSpPr>
        <p:spPr>
          <a:xfrm>
            <a:off x="9482473" y="7367791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65 students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7BE508F-C340-9138-68AE-ED0B65012709}"/>
              </a:ext>
            </a:extLst>
          </p:cNvPr>
          <p:cNvSpPr/>
          <p:nvPr/>
        </p:nvSpPr>
        <p:spPr>
          <a:xfrm>
            <a:off x="1193227" y="2647044"/>
            <a:ext cx="4713035" cy="6676631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2400" b="1" dirty="0">
              <a:solidFill>
                <a:schemeClr val="tx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9DA29D-8095-829E-20A3-CF11CBAF4D81}"/>
              </a:ext>
            </a:extLst>
          </p:cNvPr>
          <p:cNvSpPr txBox="1"/>
          <p:nvPr/>
        </p:nvSpPr>
        <p:spPr>
          <a:xfrm>
            <a:off x="1589603" y="3131730"/>
            <a:ext cx="3924249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Student numbers in 2022 reached an impressive 76% of the volumes seen in 2019.</a:t>
            </a:r>
          </a:p>
          <a:p>
            <a:pPr algn="l"/>
            <a:endParaRPr lang="en-US" sz="2400" dirty="0">
              <a:solidFill>
                <a:schemeClr val="tx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Over 308,000 students traveled within the USA in 2022, </a:t>
            </a:r>
            <a:r>
              <a:rPr lang="en-US" sz="24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surpassing the industry expectation </a:t>
            </a:r>
            <a:r>
              <a:rPr lang="en-US" sz="2400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of around 243,500 students. </a:t>
            </a:r>
          </a:p>
          <a:p>
            <a:pPr algn="l"/>
            <a:endParaRPr lang="en-US" sz="24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Compared to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2021, student numbers were </a:t>
            </a:r>
            <a:r>
              <a:rPr lang="en-US" sz="24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up by</a:t>
            </a:r>
          </a:p>
          <a:p>
            <a:pPr algn="l"/>
            <a:r>
              <a:rPr lang="en-US" sz="24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 remarkable 330%.</a:t>
            </a: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3C9320B6-713E-E81A-3B34-202CEFA89B4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809" y="650561"/>
            <a:ext cx="1807613" cy="51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652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>
            <a:extLst>
              <a:ext uri="{FF2B5EF4-FFF2-40B4-BE49-F238E27FC236}">
                <a16:creationId xmlns:a16="http://schemas.microsoft.com/office/drawing/2014/main" id="{DEE232B1-16FB-438B-A054-28F9DA49B1C9}"/>
              </a:ext>
            </a:extLst>
          </p:cNvPr>
          <p:cNvSpPr/>
          <p:nvPr/>
        </p:nvSpPr>
        <p:spPr>
          <a:xfrm>
            <a:off x="0" y="0"/>
            <a:ext cx="18297860" cy="10287002"/>
          </a:xfrm>
          <a:prstGeom prst="rect">
            <a:avLst/>
          </a:prstGeom>
          <a:blipFill dpi="0" rotWithShape="1">
            <a:blip r:embed="rId3" cstate="email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00"/>
          </a:p>
        </p:txBody>
      </p:sp>
      <p:sp>
        <p:nvSpPr>
          <p:cNvPr id="78" name="Flowchart: Document 77"/>
          <p:cNvSpPr/>
          <p:nvPr/>
        </p:nvSpPr>
        <p:spPr>
          <a:xfrm rot="16200000">
            <a:off x="234095" y="-234095"/>
            <a:ext cx="10287000" cy="10755189"/>
          </a:xfrm>
          <a:prstGeom prst="flowChartDocument">
            <a:avLst/>
          </a:prstGeom>
          <a:solidFill>
            <a:srgbClr val="00305E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object 35"/>
          <p:cNvSpPr/>
          <p:nvPr/>
        </p:nvSpPr>
        <p:spPr>
          <a:xfrm>
            <a:off x="795" y="892"/>
            <a:ext cx="11777955" cy="10286107"/>
          </a:xfrm>
          <a:custGeom>
            <a:avLst/>
            <a:gdLst/>
            <a:ahLst/>
            <a:cxnLst/>
            <a:rect l="l" t="t" r="r" b="b"/>
            <a:pathLst>
              <a:path w="10068560" h="5681980">
                <a:moveTo>
                  <a:pt x="8178673" y="0"/>
                </a:moveTo>
                <a:lnTo>
                  <a:pt x="0" y="0"/>
                </a:lnTo>
                <a:lnTo>
                  <a:pt x="0" y="5681472"/>
                </a:lnTo>
                <a:lnTo>
                  <a:pt x="9524365" y="5681472"/>
                </a:lnTo>
                <a:lnTo>
                  <a:pt x="9552955" y="5635156"/>
                </a:lnTo>
                <a:lnTo>
                  <a:pt x="9580677" y="5589343"/>
                </a:lnTo>
                <a:lnTo>
                  <a:pt x="9607540" y="5544028"/>
                </a:lnTo>
                <a:lnTo>
                  <a:pt x="9633551" y="5499206"/>
                </a:lnTo>
                <a:lnTo>
                  <a:pt x="9658717" y="5454870"/>
                </a:lnTo>
                <a:lnTo>
                  <a:pt x="9683047" y="5411016"/>
                </a:lnTo>
                <a:lnTo>
                  <a:pt x="9706549" y="5367637"/>
                </a:lnTo>
                <a:lnTo>
                  <a:pt x="9729229" y="5324728"/>
                </a:lnTo>
                <a:lnTo>
                  <a:pt x="9751097" y="5282283"/>
                </a:lnTo>
                <a:lnTo>
                  <a:pt x="9772160" y="5240298"/>
                </a:lnTo>
                <a:lnTo>
                  <a:pt x="9792426" y="5198766"/>
                </a:lnTo>
                <a:lnTo>
                  <a:pt x="9811902" y="5157681"/>
                </a:lnTo>
                <a:lnTo>
                  <a:pt x="9830597" y="5117039"/>
                </a:lnTo>
                <a:lnTo>
                  <a:pt x="9848518" y="5076833"/>
                </a:lnTo>
                <a:lnTo>
                  <a:pt x="9865673" y="5037059"/>
                </a:lnTo>
                <a:lnTo>
                  <a:pt x="9882070" y="4997710"/>
                </a:lnTo>
                <a:lnTo>
                  <a:pt x="9897717" y="4958780"/>
                </a:lnTo>
                <a:lnTo>
                  <a:pt x="9912621" y="4920266"/>
                </a:lnTo>
                <a:lnTo>
                  <a:pt x="9926791" y="4882160"/>
                </a:lnTo>
                <a:lnTo>
                  <a:pt x="9940235" y="4844457"/>
                </a:lnTo>
                <a:lnTo>
                  <a:pt x="9952959" y="4807152"/>
                </a:lnTo>
                <a:lnTo>
                  <a:pt x="9964973" y="4770240"/>
                </a:lnTo>
                <a:lnTo>
                  <a:pt x="9976283" y="4733714"/>
                </a:lnTo>
                <a:lnTo>
                  <a:pt x="9996825" y="4661799"/>
                </a:lnTo>
                <a:lnTo>
                  <a:pt x="10014649" y="4591364"/>
                </a:lnTo>
                <a:lnTo>
                  <a:pt x="10029817" y="4522363"/>
                </a:lnTo>
                <a:lnTo>
                  <a:pt x="10042391" y="4454754"/>
                </a:lnTo>
                <a:lnTo>
                  <a:pt x="10052435" y="4388491"/>
                </a:lnTo>
                <a:lnTo>
                  <a:pt x="10060010" y="4323529"/>
                </a:lnTo>
                <a:lnTo>
                  <a:pt x="10065181" y="4259824"/>
                </a:lnTo>
                <a:lnTo>
                  <a:pt x="10068008" y="4197332"/>
                </a:lnTo>
                <a:lnTo>
                  <a:pt x="10068563" y="4166527"/>
                </a:lnTo>
                <a:lnTo>
                  <a:pt x="10068556" y="4136008"/>
                </a:lnTo>
                <a:lnTo>
                  <a:pt x="10066887" y="4075807"/>
                </a:lnTo>
                <a:lnTo>
                  <a:pt x="10063063" y="4016686"/>
                </a:lnTo>
                <a:lnTo>
                  <a:pt x="10057147" y="3958599"/>
                </a:lnTo>
                <a:lnTo>
                  <a:pt x="10049202" y="3901502"/>
                </a:lnTo>
                <a:lnTo>
                  <a:pt x="10039291" y="3845351"/>
                </a:lnTo>
                <a:lnTo>
                  <a:pt x="10027475" y="3790101"/>
                </a:lnTo>
                <a:lnTo>
                  <a:pt x="10013819" y="3735708"/>
                </a:lnTo>
                <a:lnTo>
                  <a:pt x="9998384" y="3682127"/>
                </a:lnTo>
                <a:lnTo>
                  <a:pt x="9981234" y="3629313"/>
                </a:lnTo>
                <a:lnTo>
                  <a:pt x="9962430" y="3577223"/>
                </a:lnTo>
                <a:lnTo>
                  <a:pt x="9942036" y="3525811"/>
                </a:lnTo>
                <a:lnTo>
                  <a:pt x="9920114" y="3475033"/>
                </a:lnTo>
                <a:lnTo>
                  <a:pt x="9896727" y="3424845"/>
                </a:lnTo>
                <a:lnTo>
                  <a:pt x="9871938" y="3375202"/>
                </a:lnTo>
                <a:lnTo>
                  <a:pt x="9845809" y="3326059"/>
                </a:lnTo>
                <a:lnTo>
                  <a:pt x="9818403" y="3277373"/>
                </a:lnTo>
                <a:lnTo>
                  <a:pt x="9789783" y="3229098"/>
                </a:lnTo>
                <a:lnTo>
                  <a:pt x="9760011" y="3181190"/>
                </a:lnTo>
                <a:lnTo>
                  <a:pt x="9729151" y="3133605"/>
                </a:lnTo>
                <a:lnTo>
                  <a:pt x="9697264" y="3086298"/>
                </a:lnTo>
                <a:lnTo>
                  <a:pt x="9664413" y="3039225"/>
                </a:lnTo>
                <a:lnTo>
                  <a:pt x="9630662" y="2992341"/>
                </a:lnTo>
                <a:lnTo>
                  <a:pt x="9596073" y="2945601"/>
                </a:lnTo>
                <a:lnTo>
                  <a:pt x="9560708" y="2898962"/>
                </a:lnTo>
                <a:lnTo>
                  <a:pt x="9524630" y="2852378"/>
                </a:lnTo>
                <a:lnTo>
                  <a:pt x="9469314" y="2782509"/>
                </a:lnTo>
                <a:lnTo>
                  <a:pt x="9393649" y="2689130"/>
                </a:lnTo>
                <a:lnTo>
                  <a:pt x="9138437" y="2379809"/>
                </a:lnTo>
                <a:lnTo>
                  <a:pt x="9058913" y="2281513"/>
                </a:lnTo>
                <a:lnTo>
                  <a:pt x="8999510" y="2206438"/>
                </a:lnTo>
                <a:lnTo>
                  <a:pt x="8960141" y="2155660"/>
                </a:lnTo>
                <a:lnTo>
                  <a:pt x="8921030" y="2104248"/>
                </a:lnTo>
                <a:lnTo>
                  <a:pt x="8882240" y="2052158"/>
                </a:lnTo>
                <a:lnTo>
                  <a:pt x="8843835" y="1999344"/>
                </a:lnTo>
                <a:lnTo>
                  <a:pt x="8805877" y="1945763"/>
                </a:lnTo>
                <a:lnTo>
                  <a:pt x="8768428" y="1891370"/>
                </a:lnTo>
                <a:lnTo>
                  <a:pt x="8731551" y="1836120"/>
                </a:lnTo>
                <a:lnTo>
                  <a:pt x="8695310" y="1779969"/>
                </a:lnTo>
                <a:lnTo>
                  <a:pt x="8659765" y="1722872"/>
                </a:lnTo>
                <a:lnTo>
                  <a:pt x="8624981" y="1664785"/>
                </a:lnTo>
                <a:lnTo>
                  <a:pt x="8591020" y="1605664"/>
                </a:lnTo>
                <a:lnTo>
                  <a:pt x="8557945" y="1545463"/>
                </a:lnTo>
                <a:lnTo>
                  <a:pt x="8525818" y="1484139"/>
                </a:lnTo>
                <a:lnTo>
                  <a:pt x="8494702" y="1421647"/>
                </a:lnTo>
                <a:lnTo>
                  <a:pt x="8464659" y="1357942"/>
                </a:lnTo>
                <a:lnTo>
                  <a:pt x="8435753" y="1292980"/>
                </a:lnTo>
                <a:lnTo>
                  <a:pt x="8408046" y="1226717"/>
                </a:lnTo>
                <a:lnTo>
                  <a:pt x="8381601" y="1159108"/>
                </a:lnTo>
                <a:lnTo>
                  <a:pt x="8356480" y="1090107"/>
                </a:lnTo>
                <a:lnTo>
                  <a:pt x="8332746" y="1019672"/>
                </a:lnTo>
                <a:lnTo>
                  <a:pt x="8310462" y="947757"/>
                </a:lnTo>
                <a:lnTo>
                  <a:pt x="8289690" y="874319"/>
                </a:lnTo>
                <a:lnTo>
                  <a:pt x="8279891" y="837014"/>
                </a:lnTo>
                <a:lnTo>
                  <a:pt x="8270494" y="799311"/>
                </a:lnTo>
                <a:lnTo>
                  <a:pt x="8261506" y="761205"/>
                </a:lnTo>
                <a:lnTo>
                  <a:pt x="8252935" y="722691"/>
                </a:lnTo>
                <a:lnTo>
                  <a:pt x="8244790" y="683761"/>
                </a:lnTo>
                <a:lnTo>
                  <a:pt x="8237077" y="644412"/>
                </a:lnTo>
                <a:lnTo>
                  <a:pt x="8229806" y="604638"/>
                </a:lnTo>
                <a:lnTo>
                  <a:pt x="8222982" y="564432"/>
                </a:lnTo>
                <a:lnTo>
                  <a:pt x="8216616" y="523790"/>
                </a:lnTo>
                <a:lnTo>
                  <a:pt x="8210713" y="482705"/>
                </a:lnTo>
                <a:lnTo>
                  <a:pt x="8205283" y="441173"/>
                </a:lnTo>
                <a:lnTo>
                  <a:pt x="8200333" y="399188"/>
                </a:lnTo>
                <a:lnTo>
                  <a:pt x="8195870" y="356743"/>
                </a:lnTo>
                <a:lnTo>
                  <a:pt x="8191904" y="313834"/>
                </a:lnTo>
                <a:lnTo>
                  <a:pt x="8188440" y="270455"/>
                </a:lnTo>
                <a:lnTo>
                  <a:pt x="8185488" y="226601"/>
                </a:lnTo>
                <a:lnTo>
                  <a:pt x="8183056" y="182265"/>
                </a:lnTo>
                <a:lnTo>
                  <a:pt x="8181150" y="137443"/>
                </a:lnTo>
                <a:lnTo>
                  <a:pt x="8179779" y="92128"/>
                </a:lnTo>
                <a:lnTo>
                  <a:pt x="8178950" y="46315"/>
                </a:lnTo>
                <a:lnTo>
                  <a:pt x="8178673" y="0"/>
                </a:lnTo>
                <a:close/>
              </a:path>
            </a:pathLst>
          </a:custGeom>
          <a:solidFill>
            <a:srgbClr val="002F5E">
              <a:alpha val="50195"/>
            </a:srgbClr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6598861" y="1559284"/>
            <a:ext cx="11687552" cy="7636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73527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6672272" y="1604330"/>
            <a:ext cx="11614141" cy="7591781"/>
          </a:xfrm>
          <a:prstGeom prst="roundRect">
            <a:avLst>
              <a:gd name="adj" fmla="val 2696"/>
            </a:avLst>
          </a:prstGeom>
          <a:blipFill dpi="0" rotWithShape="1">
            <a:blip r:embed="rId4" cstate="email">
              <a:alphaModFix amt="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hlinkClick r:id="rId5"/>
          </p:cNvPr>
          <p:cNvSpPr/>
          <p:nvPr/>
        </p:nvSpPr>
        <p:spPr>
          <a:xfrm>
            <a:off x="4773675" y="7604040"/>
            <a:ext cx="657985" cy="657985"/>
          </a:xfrm>
          <a:prstGeom prst="ellipse">
            <a:avLst/>
          </a:prstGeom>
          <a:solidFill>
            <a:srgbClr val="D8D0C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2" name="Oval 91">
            <a:hlinkClick r:id="rId5"/>
          </p:cNvPr>
          <p:cNvSpPr/>
          <p:nvPr/>
        </p:nvSpPr>
        <p:spPr>
          <a:xfrm>
            <a:off x="1439107" y="7597894"/>
            <a:ext cx="657985" cy="657985"/>
          </a:xfrm>
          <a:prstGeom prst="ellipse">
            <a:avLst/>
          </a:prstGeom>
          <a:solidFill>
            <a:srgbClr val="D8D0C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3" name="Oval 92">
            <a:hlinkClick r:id="rId5"/>
          </p:cNvPr>
          <p:cNvSpPr/>
          <p:nvPr/>
        </p:nvSpPr>
        <p:spPr>
          <a:xfrm>
            <a:off x="3076010" y="7597893"/>
            <a:ext cx="657985" cy="657985"/>
          </a:xfrm>
          <a:prstGeom prst="ellipse">
            <a:avLst/>
          </a:prstGeom>
          <a:solidFill>
            <a:srgbClr val="D8D0C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6598861" y="9196114"/>
            <a:ext cx="11687551" cy="129241"/>
          </a:xfrm>
          <a:prstGeom prst="rect">
            <a:avLst/>
          </a:prstGeom>
          <a:gradFill>
            <a:gsLst>
              <a:gs pos="100000">
                <a:srgbClr val="D8D0C6"/>
              </a:gs>
              <a:gs pos="50000">
                <a:srgbClr val="B1A48F"/>
              </a:gs>
              <a:gs pos="0">
                <a:srgbClr val="D8D0C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73527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6598861" y="1473574"/>
            <a:ext cx="11687552" cy="130756"/>
          </a:xfrm>
          <a:prstGeom prst="rect">
            <a:avLst/>
          </a:prstGeom>
          <a:gradFill>
            <a:gsLst>
              <a:gs pos="100000">
                <a:srgbClr val="D8D0C6"/>
              </a:gs>
              <a:gs pos="50000">
                <a:srgbClr val="B1A48F"/>
              </a:gs>
              <a:gs pos="0">
                <a:srgbClr val="D8D0C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73527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8" name="Rounded Rectangle 177">
            <a:hlinkClick r:id="rId6"/>
          </p:cNvPr>
          <p:cNvSpPr/>
          <p:nvPr/>
        </p:nvSpPr>
        <p:spPr>
          <a:xfrm>
            <a:off x="4423242" y="8320293"/>
            <a:ext cx="1358850" cy="95065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Countries represented</a:t>
            </a:r>
          </a:p>
        </p:txBody>
      </p:sp>
      <p:sp>
        <p:nvSpPr>
          <p:cNvPr id="179" name="Rounded Rectangle 178">
            <a:hlinkClick r:id="rId6"/>
          </p:cNvPr>
          <p:cNvSpPr/>
          <p:nvPr/>
        </p:nvSpPr>
        <p:spPr>
          <a:xfrm>
            <a:off x="915591" y="8319865"/>
            <a:ext cx="1705016" cy="95065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Edition</a:t>
            </a:r>
          </a:p>
        </p:txBody>
      </p:sp>
      <p:sp>
        <p:nvSpPr>
          <p:cNvPr id="180" name="Rounded Rectangle 179">
            <a:hlinkClick r:id="rId6"/>
          </p:cNvPr>
          <p:cNvSpPr/>
          <p:nvPr/>
        </p:nvSpPr>
        <p:spPr>
          <a:xfrm>
            <a:off x="2619470" y="8319865"/>
            <a:ext cx="1559153" cy="95065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Student tour operators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B14A8C6-C56D-4B5B-8DC2-0E6E9B27100A}"/>
              </a:ext>
            </a:extLst>
          </p:cNvPr>
          <p:cNvSpPr txBox="1"/>
          <p:nvPr/>
        </p:nvSpPr>
        <p:spPr>
          <a:xfrm>
            <a:off x="7165808" y="2207086"/>
            <a:ext cx="10550691" cy="6135007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lIns="68572" tIns="34287" rIns="68572" bIns="34287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The Barometer aims: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To measure the growth and financial performance of the student group travel market 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Provide unbiased evidence of the size and impact of student travel on a global basis to assist in government advocacy 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Establish benchmarks for measuring growth year over year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Identify patterns in domestic and international youth travel 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Assist tour operators and their supplier and destination partners to forecast future business 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Identify trends that affect youth travel 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Bring reliable and consistent business intelligence to international student tour operators </a:t>
            </a:r>
          </a:p>
        </p:txBody>
      </p:sp>
      <p:sp>
        <p:nvSpPr>
          <p:cNvPr id="22" name="object 8"/>
          <p:cNvSpPr txBox="1"/>
          <p:nvPr/>
        </p:nvSpPr>
        <p:spPr>
          <a:xfrm>
            <a:off x="2957425" y="7774377"/>
            <a:ext cx="879636" cy="319957"/>
          </a:xfrm>
          <a:prstGeom prst="rect">
            <a:avLst/>
          </a:prstGeom>
        </p:spPr>
        <p:txBody>
          <a:bodyPr vert="horz" wrap="square" lIns="0" tIns="12063" rIns="0" bIns="0" rtlCol="0">
            <a:spAutoFit/>
          </a:bodyPr>
          <a:lstStyle/>
          <a:p>
            <a:pPr marL="12698" algn="ctr">
              <a:spcBef>
                <a:spcPts val="94"/>
              </a:spcBef>
            </a:pPr>
            <a:r>
              <a:rPr lang="en-GB" sz="2000" b="1" spc="-25" dirty="0">
                <a:solidFill>
                  <a:srgbClr val="00305E"/>
                </a:solidFill>
                <a:latin typeface="Roboto" panose="02000000000000000000" pitchFamily="2" charset="0"/>
                <a:ea typeface="Roboto" panose="02000000000000000000" pitchFamily="2" charset="0"/>
                <a:cs typeface="Roboto Black"/>
              </a:rPr>
              <a:t>140</a:t>
            </a:r>
            <a:endParaRPr sz="2400" b="1" spc="-25" dirty="0">
              <a:solidFill>
                <a:srgbClr val="00305E"/>
              </a:solidFill>
              <a:latin typeface="Roboto" panose="02000000000000000000" pitchFamily="2" charset="0"/>
              <a:ea typeface="Roboto" panose="02000000000000000000" pitchFamily="2" charset="0"/>
              <a:cs typeface="Roboto Black"/>
            </a:endParaRPr>
          </a:p>
        </p:txBody>
      </p:sp>
      <p:sp>
        <p:nvSpPr>
          <p:cNvPr id="24" name="object 8"/>
          <p:cNvSpPr txBox="1"/>
          <p:nvPr/>
        </p:nvSpPr>
        <p:spPr>
          <a:xfrm>
            <a:off x="1319633" y="7774377"/>
            <a:ext cx="879636" cy="319957"/>
          </a:xfrm>
          <a:prstGeom prst="rect">
            <a:avLst/>
          </a:prstGeom>
        </p:spPr>
        <p:txBody>
          <a:bodyPr vert="horz" wrap="square" lIns="0" tIns="12063" rIns="0" bIns="0" rtlCol="0">
            <a:spAutoFit/>
          </a:bodyPr>
          <a:lstStyle/>
          <a:p>
            <a:pPr marL="12698" algn="ctr">
              <a:spcBef>
                <a:spcPts val="94"/>
              </a:spcBef>
            </a:pPr>
            <a:r>
              <a:rPr lang="en-GB" sz="2000" b="1" spc="-25" dirty="0">
                <a:solidFill>
                  <a:srgbClr val="00305E"/>
                </a:solidFill>
                <a:latin typeface="Roboto" panose="02000000000000000000" pitchFamily="2" charset="0"/>
                <a:ea typeface="Roboto" panose="02000000000000000000" pitchFamily="2" charset="0"/>
                <a:cs typeface="Roboto Black"/>
              </a:rPr>
              <a:t>4</a:t>
            </a:r>
            <a:r>
              <a:rPr lang="en-GB" sz="2000" b="1" spc="-25" baseline="30000" dirty="0">
                <a:solidFill>
                  <a:srgbClr val="00305E"/>
                </a:solidFill>
                <a:latin typeface="Roboto" panose="02000000000000000000" pitchFamily="2" charset="0"/>
                <a:ea typeface="Roboto" panose="02000000000000000000" pitchFamily="2" charset="0"/>
                <a:cs typeface="Roboto Black"/>
              </a:rPr>
              <a:t>th</a:t>
            </a:r>
            <a:endParaRPr sz="2400" b="1" spc="-25" dirty="0">
              <a:solidFill>
                <a:srgbClr val="00305E"/>
              </a:solidFill>
              <a:latin typeface="Roboto" panose="02000000000000000000" pitchFamily="2" charset="0"/>
              <a:ea typeface="Roboto" panose="02000000000000000000" pitchFamily="2" charset="0"/>
              <a:cs typeface="Roboto Black"/>
            </a:endParaRPr>
          </a:p>
        </p:txBody>
      </p:sp>
      <p:sp>
        <p:nvSpPr>
          <p:cNvPr id="26" name="object 8"/>
          <p:cNvSpPr txBox="1"/>
          <p:nvPr/>
        </p:nvSpPr>
        <p:spPr>
          <a:xfrm>
            <a:off x="4656854" y="7774805"/>
            <a:ext cx="879636" cy="319957"/>
          </a:xfrm>
          <a:prstGeom prst="rect">
            <a:avLst/>
          </a:prstGeom>
        </p:spPr>
        <p:txBody>
          <a:bodyPr vert="horz" wrap="square" lIns="0" tIns="12063" rIns="0" bIns="0" rtlCol="0">
            <a:spAutoFit/>
          </a:bodyPr>
          <a:lstStyle/>
          <a:p>
            <a:pPr marL="12698" algn="ctr">
              <a:spcBef>
                <a:spcPts val="94"/>
              </a:spcBef>
            </a:pPr>
            <a:r>
              <a:rPr lang="en-GB" sz="2000" b="1" spc="-25" dirty="0">
                <a:solidFill>
                  <a:srgbClr val="00305E"/>
                </a:solidFill>
                <a:latin typeface="Roboto" panose="02000000000000000000" pitchFamily="2" charset="0"/>
                <a:ea typeface="Roboto" panose="02000000000000000000" pitchFamily="2" charset="0"/>
                <a:cs typeface="Roboto Black"/>
              </a:rPr>
              <a:t>22</a:t>
            </a:r>
            <a:endParaRPr sz="2800" b="1" dirty="0">
              <a:solidFill>
                <a:srgbClr val="00305E"/>
              </a:solidFill>
              <a:latin typeface="Roboto" panose="02000000000000000000" pitchFamily="2" charset="0"/>
              <a:ea typeface="Roboto" panose="02000000000000000000" pitchFamily="2" charset="0"/>
              <a:cs typeface="Roboto Black"/>
            </a:endParaRP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E206A06C-2477-770E-EC63-ADF2619A3F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495" y="637013"/>
            <a:ext cx="2148507" cy="355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20579F-DCE3-C372-ED7C-4544A17FCE7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89825" y="2418883"/>
            <a:ext cx="3015938" cy="3933691"/>
          </a:xfrm>
          <a:prstGeom prst="rect">
            <a:avLst/>
          </a:prstGeom>
        </p:spPr>
      </p:pic>
      <p:sp>
        <p:nvSpPr>
          <p:cNvPr id="81" name="Rounded Rectangle 80"/>
          <p:cNvSpPr/>
          <p:nvPr/>
        </p:nvSpPr>
        <p:spPr>
          <a:xfrm>
            <a:off x="1213498" y="6738596"/>
            <a:ext cx="4568593" cy="522515"/>
          </a:xfrm>
          <a:prstGeom prst="roundRect">
            <a:avLst/>
          </a:prstGeom>
          <a:solidFill>
            <a:srgbClr val="B1A48F"/>
          </a:solidFill>
        </p:spPr>
        <p:txBody>
          <a:bodyPr wrap="square" lIns="0" tIns="0" rIns="0" bIns="0" rtlCol="0" anchor="ctr"/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Roboto"/>
                <a:cs typeface="Roboto"/>
              </a:rPr>
              <a:t>Key features</a:t>
            </a:r>
          </a:p>
        </p:txBody>
      </p:sp>
      <p:pic>
        <p:nvPicPr>
          <p:cNvPr id="2" name="Picture 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9326B441-4C1E-F15B-BC89-B352AFFC1A6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20" y="410619"/>
            <a:ext cx="2022558" cy="58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7842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6921935" y="637815"/>
            <a:ext cx="517593" cy="517593"/>
          </a:xfrm>
          <a:prstGeom prst="ellipse">
            <a:avLst/>
          </a:prstGeom>
          <a:solidFill>
            <a:srgbClr val="B1A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26FC6A52-8F7C-4525-B7D0-949C7FC7B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46704" y="715857"/>
            <a:ext cx="668054" cy="361507"/>
          </a:xfrm>
          <a:ln>
            <a:noFill/>
          </a:ln>
        </p:spPr>
        <p:txBody>
          <a:bodyPr/>
          <a:lstStyle/>
          <a:p>
            <a:pPr algn="ctr"/>
            <a:fld id="{C74190DE-7D60-46FC-AF13-39360AF06A62}" type="slidenum">
              <a:rPr lang="en-GB" sz="14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 algn="ctr"/>
              <a:t>20</a:t>
            </a:fld>
            <a:endParaRPr lang="en-GB" sz="1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896" y="750339"/>
            <a:ext cx="1786279" cy="29522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109362" y="9712246"/>
            <a:ext cx="102857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Source: </a:t>
            </a:r>
            <a:r>
              <a:rPr lang="en-GB" sz="1400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SYTA &amp; BONARD, 2023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75CAB95-C98B-4EB1-9D43-A612E9F9CB18}"/>
              </a:ext>
            </a:extLst>
          </p:cNvPr>
          <p:cNvSpPr txBox="1"/>
          <p:nvPr/>
        </p:nvSpPr>
        <p:spPr>
          <a:xfrm>
            <a:off x="1109362" y="1834782"/>
            <a:ext cx="16330165" cy="507817"/>
          </a:xfrm>
          <a:prstGeom prst="rect">
            <a:avLst/>
          </a:prstGeom>
          <a:solidFill>
            <a:srgbClr val="00305E"/>
          </a:solidFill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US" sz="2400" spc="-5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Share of customers who traveled to the following destinations</a:t>
            </a:r>
            <a:endParaRPr lang="en-GB" sz="2400" spc="-50" dirty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pic>
        <p:nvPicPr>
          <p:cNvPr id="89" name="object 4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09362" y="2342599"/>
            <a:ext cx="16329600" cy="112755"/>
          </a:xfrm>
          <a:prstGeom prst="rect">
            <a:avLst/>
          </a:prstGeom>
        </p:spPr>
      </p:pic>
      <p:pic>
        <p:nvPicPr>
          <p:cNvPr id="3" name="Graphic 2" descr="Schoolhouse outline">
            <a:extLst>
              <a:ext uri="{FF2B5EF4-FFF2-40B4-BE49-F238E27FC236}">
                <a16:creationId xmlns:a16="http://schemas.microsoft.com/office/drawing/2014/main" id="{12AC0E7E-B872-E58C-290E-8351632317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78098" y="584503"/>
            <a:ext cx="581770" cy="5817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7D54AA-E7D2-0187-2D34-CB933941045C}"/>
              </a:ext>
            </a:extLst>
          </p:cNvPr>
          <p:cNvSpPr txBox="1"/>
          <p:nvPr/>
        </p:nvSpPr>
        <p:spPr>
          <a:xfrm>
            <a:off x="1575774" y="596535"/>
            <a:ext cx="9856392" cy="600150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b="1" spc="-50" dirty="0">
                <a:solidFill>
                  <a:srgbClr val="00305E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Country profile: USA</a:t>
            </a:r>
            <a:endParaRPr lang="en-GB" spc="-50" dirty="0">
              <a:solidFill>
                <a:srgbClr val="00305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CD87CDC4-322B-A0D8-C935-C75E81D163EB}"/>
              </a:ext>
            </a:extLst>
          </p:cNvPr>
          <p:cNvSpPr/>
          <p:nvPr/>
        </p:nvSpPr>
        <p:spPr>
          <a:xfrm>
            <a:off x="1432785" y="676798"/>
            <a:ext cx="313637" cy="403352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CC58CE-34C9-F163-F301-02148CF0452C}"/>
              </a:ext>
            </a:extLst>
          </p:cNvPr>
          <p:cNvCxnSpPr/>
          <p:nvPr/>
        </p:nvCxnSpPr>
        <p:spPr>
          <a:xfrm flipH="1">
            <a:off x="1424547" y="672253"/>
            <a:ext cx="109161" cy="441486"/>
          </a:xfrm>
          <a:prstGeom prst="line">
            <a:avLst/>
          </a:prstGeom>
          <a:ln w="19050">
            <a:solidFill>
              <a:srgbClr val="0030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6FE65F4-59F2-DBEB-26A1-AB6FFC60D359}"/>
              </a:ext>
            </a:extLst>
          </p:cNvPr>
          <p:cNvSpPr txBox="1"/>
          <p:nvPr/>
        </p:nvSpPr>
        <p:spPr>
          <a:xfrm>
            <a:off x="1217393" y="3206295"/>
            <a:ext cx="1891567" cy="630928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3200" b="1" dirty="0">
                <a:latin typeface="Roboto" panose="02000000000000000000" pitchFamily="2" charset="0"/>
                <a:ea typeface="Roboto" panose="02000000000000000000" pitchFamily="2" charset="0"/>
              </a:rPr>
              <a:t>Orlando </a:t>
            </a:r>
            <a:endParaRPr lang="en-US" sz="16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3831FB-9572-06EF-FF67-47C268455407}"/>
              </a:ext>
            </a:extLst>
          </p:cNvPr>
          <p:cNvSpPr txBox="1"/>
          <p:nvPr/>
        </p:nvSpPr>
        <p:spPr>
          <a:xfrm>
            <a:off x="713794" y="8412189"/>
            <a:ext cx="3184865" cy="50781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</a:rPr>
              <a:t>Williamsburg</a:t>
            </a:r>
            <a:endParaRPr lang="en-US" sz="12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21FCB5-BC20-6006-739F-CD9DB9546CAF}"/>
              </a:ext>
            </a:extLst>
          </p:cNvPr>
          <p:cNvSpPr txBox="1"/>
          <p:nvPr/>
        </p:nvSpPr>
        <p:spPr>
          <a:xfrm>
            <a:off x="744274" y="7200049"/>
            <a:ext cx="3184865" cy="569373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2800" b="1" dirty="0">
                <a:latin typeface="Roboto" panose="02000000000000000000" pitchFamily="2" charset="0"/>
                <a:ea typeface="Roboto" panose="02000000000000000000" pitchFamily="2" charset="0"/>
              </a:rPr>
              <a:t>Los Angeles</a:t>
            </a:r>
            <a:endParaRPr lang="en-US" sz="14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0B3BE2-8B48-5260-488E-8F3E3B973AEF}"/>
              </a:ext>
            </a:extLst>
          </p:cNvPr>
          <p:cNvSpPr txBox="1"/>
          <p:nvPr/>
        </p:nvSpPr>
        <p:spPr>
          <a:xfrm>
            <a:off x="1186913" y="5987191"/>
            <a:ext cx="2073075" cy="630928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3200" b="1" dirty="0">
                <a:latin typeface="Roboto" panose="02000000000000000000" pitchFamily="2" charset="0"/>
                <a:ea typeface="Roboto" panose="02000000000000000000" pitchFamily="2" charset="0"/>
              </a:rPr>
              <a:t>New York</a:t>
            </a:r>
            <a:endParaRPr lang="en-US" sz="16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ABC4B8-5257-2D37-A302-BAC17BE3A9B9}"/>
              </a:ext>
            </a:extLst>
          </p:cNvPr>
          <p:cNvSpPr txBox="1"/>
          <p:nvPr/>
        </p:nvSpPr>
        <p:spPr>
          <a:xfrm>
            <a:off x="945080" y="4559360"/>
            <a:ext cx="3946731" cy="630928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3200" b="1" dirty="0">
                <a:latin typeface="Roboto" panose="02000000000000000000" pitchFamily="2" charset="0"/>
                <a:ea typeface="Roboto" panose="02000000000000000000" pitchFamily="2" charset="0"/>
              </a:rPr>
              <a:t>Washington, D.C.</a:t>
            </a:r>
            <a:endParaRPr lang="en-US" sz="16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3F7B2D6-38BC-B4F0-6088-0A48ED162964}"/>
              </a:ext>
            </a:extLst>
          </p:cNvPr>
          <p:cNvSpPr/>
          <p:nvPr/>
        </p:nvSpPr>
        <p:spPr>
          <a:xfrm>
            <a:off x="4834770" y="2990799"/>
            <a:ext cx="972000" cy="972000"/>
          </a:xfrm>
          <a:prstGeom prst="ellipse">
            <a:avLst/>
          </a:prstGeom>
          <a:solidFill>
            <a:srgbClr val="2B9B96"/>
          </a:solidFill>
          <a:ln>
            <a:solidFill>
              <a:srgbClr val="2B9B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20%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CBC2593-194F-BDA0-1070-3A7A3047323F}"/>
              </a:ext>
            </a:extLst>
          </p:cNvPr>
          <p:cNvSpPr/>
          <p:nvPr/>
        </p:nvSpPr>
        <p:spPr>
          <a:xfrm>
            <a:off x="4834770" y="4336601"/>
            <a:ext cx="972000" cy="972000"/>
          </a:xfrm>
          <a:prstGeom prst="ellipse">
            <a:avLst/>
          </a:prstGeom>
          <a:solidFill>
            <a:srgbClr val="2B9B96"/>
          </a:solidFill>
          <a:ln>
            <a:solidFill>
              <a:srgbClr val="2B9B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20%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AA4D768-0A70-23B7-9B35-CD1D078F3517}"/>
              </a:ext>
            </a:extLst>
          </p:cNvPr>
          <p:cNvSpPr/>
          <p:nvPr/>
        </p:nvSpPr>
        <p:spPr>
          <a:xfrm>
            <a:off x="4850010" y="5910684"/>
            <a:ext cx="936000" cy="936000"/>
          </a:xfrm>
          <a:prstGeom prst="ellipse">
            <a:avLst/>
          </a:prstGeom>
          <a:solidFill>
            <a:srgbClr val="2B9B96"/>
          </a:solidFill>
          <a:ln>
            <a:solidFill>
              <a:srgbClr val="2B9B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15%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82049BF0-8B04-61EE-14A4-F95E29C50DBB}"/>
              </a:ext>
            </a:extLst>
          </p:cNvPr>
          <p:cNvSpPr/>
          <p:nvPr/>
        </p:nvSpPr>
        <p:spPr>
          <a:xfrm>
            <a:off x="4876571" y="7068512"/>
            <a:ext cx="828000" cy="828000"/>
          </a:xfrm>
          <a:prstGeom prst="ellipse">
            <a:avLst/>
          </a:prstGeom>
          <a:solidFill>
            <a:srgbClr val="2B9B96"/>
          </a:solidFill>
          <a:ln>
            <a:solidFill>
              <a:srgbClr val="2B9B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6%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4809A7A-9F84-764E-EA68-739EDD8FAFA1}"/>
              </a:ext>
            </a:extLst>
          </p:cNvPr>
          <p:cNvSpPr/>
          <p:nvPr/>
        </p:nvSpPr>
        <p:spPr>
          <a:xfrm>
            <a:off x="4907051" y="8188472"/>
            <a:ext cx="828000" cy="828000"/>
          </a:xfrm>
          <a:prstGeom prst="ellipse">
            <a:avLst/>
          </a:prstGeom>
          <a:solidFill>
            <a:srgbClr val="2B9B96"/>
          </a:solidFill>
          <a:ln>
            <a:solidFill>
              <a:srgbClr val="2B9B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5%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43185DD-8E9A-05E3-F2B5-B2191C4166CF}"/>
              </a:ext>
            </a:extLst>
          </p:cNvPr>
          <p:cNvSpPr txBox="1"/>
          <p:nvPr/>
        </p:nvSpPr>
        <p:spPr>
          <a:xfrm>
            <a:off x="9310360" y="3351995"/>
            <a:ext cx="2711746" cy="50781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</a:rPr>
              <a:t>Philadelphia </a:t>
            </a:r>
            <a:endParaRPr lang="en-US" sz="12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5F5B80C-36E3-4791-E3D5-487031033C8F}"/>
              </a:ext>
            </a:extLst>
          </p:cNvPr>
          <p:cNvSpPr txBox="1"/>
          <p:nvPr/>
        </p:nvSpPr>
        <p:spPr>
          <a:xfrm>
            <a:off x="8760025" y="8332953"/>
            <a:ext cx="3184865" cy="50781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</a:rPr>
              <a:t>Seattle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6118DC9-B194-C1FA-E255-70276C534DF0}"/>
              </a:ext>
            </a:extLst>
          </p:cNvPr>
          <p:cNvSpPr txBox="1"/>
          <p:nvPr/>
        </p:nvSpPr>
        <p:spPr>
          <a:xfrm>
            <a:off x="8965847" y="7035213"/>
            <a:ext cx="3184865" cy="50781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</a:rPr>
              <a:t>Gettysburg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E096284-48EF-DDF4-74DF-5C498E4955ED}"/>
              </a:ext>
            </a:extLst>
          </p:cNvPr>
          <p:cNvSpPr txBox="1"/>
          <p:nvPr/>
        </p:nvSpPr>
        <p:spPr>
          <a:xfrm>
            <a:off x="9376309" y="5857535"/>
            <a:ext cx="2073075" cy="50781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</a:rPr>
              <a:t>Chicago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7C2ABE9-A21A-7393-4286-B0E8F0B2B124}"/>
              </a:ext>
            </a:extLst>
          </p:cNvPr>
          <p:cNvSpPr txBox="1"/>
          <p:nvPr/>
        </p:nvSpPr>
        <p:spPr>
          <a:xfrm>
            <a:off x="8356314" y="4620915"/>
            <a:ext cx="3946731" cy="50781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</a:rPr>
              <a:t>Boston</a:t>
            </a:r>
            <a:endParaRPr lang="en-US" sz="24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5918497-9D12-5679-E737-3292298D3178}"/>
              </a:ext>
            </a:extLst>
          </p:cNvPr>
          <p:cNvSpPr/>
          <p:nvPr/>
        </p:nvSpPr>
        <p:spPr>
          <a:xfrm>
            <a:off x="13041104" y="3304742"/>
            <a:ext cx="720000" cy="720000"/>
          </a:xfrm>
          <a:prstGeom prst="ellipse">
            <a:avLst/>
          </a:prstGeom>
          <a:solidFill>
            <a:srgbClr val="2B9B96"/>
          </a:solidFill>
          <a:ln>
            <a:solidFill>
              <a:srgbClr val="2B9B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4%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FE0CAA78-8577-CFF5-05F8-0187CE8709E7}"/>
              </a:ext>
            </a:extLst>
          </p:cNvPr>
          <p:cNvSpPr/>
          <p:nvPr/>
        </p:nvSpPr>
        <p:spPr>
          <a:xfrm>
            <a:off x="13056344" y="4604505"/>
            <a:ext cx="720000" cy="720000"/>
          </a:xfrm>
          <a:prstGeom prst="ellipse">
            <a:avLst/>
          </a:prstGeom>
          <a:solidFill>
            <a:srgbClr val="2B9B96"/>
          </a:solidFill>
          <a:ln>
            <a:solidFill>
              <a:srgbClr val="2B9B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BE6CF510-D698-9E94-375B-273FF9F9858B}"/>
              </a:ext>
            </a:extLst>
          </p:cNvPr>
          <p:cNvSpPr/>
          <p:nvPr/>
        </p:nvSpPr>
        <p:spPr>
          <a:xfrm>
            <a:off x="13071584" y="5858548"/>
            <a:ext cx="720000" cy="720000"/>
          </a:xfrm>
          <a:prstGeom prst="ellipse">
            <a:avLst/>
          </a:prstGeom>
          <a:solidFill>
            <a:srgbClr val="2B9B96"/>
          </a:solidFill>
          <a:ln>
            <a:solidFill>
              <a:srgbClr val="2B9B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3%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B9CD822-2782-6806-EEEE-312AD51E4BB0}"/>
              </a:ext>
            </a:extLst>
          </p:cNvPr>
          <p:cNvSpPr/>
          <p:nvPr/>
        </p:nvSpPr>
        <p:spPr>
          <a:xfrm>
            <a:off x="13098145" y="7092576"/>
            <a:ext cx="720000" cy="720000"/>
          </a:xfrm>
          <a:prstGeom prst="ellipse">
            <a:avLst/>
          </a:prstGeom>
          <a:solidFill>
            <a:srgbClr val="2B9B96"/>
          </a:solidFill>
          <a:ln>
            <a:solidFill>
              <a:srgbClr val="2B9B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3%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ED7EDCE-EA94-59F3-364E-DB61176F2762}"/>
              </a:ext>
            </a:extLst>
          </p:cNvPr>
          <p:cNvSpPr/>
          <p:nvPr/>
        </p:nvSpPr>
        <p:spPr>
          <a:xfrm>
            <a:off x="13128625" y="8212536"/>
            <a:ext cx="720000" cy="720000"/>
          </a:xfrm>
          <a:prstGeom prst="ellipse">
            <a:avLst/>
          </a:prstGeom>
          <a:solidFill>
            <a:srgbClr val="2B9B96"/>
          </a:solidFill>
          <a:ln>
            <a:solidFill>
              <a:srgbClr val="2B9B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3%</a:t>
            </a:r>
          </a:p>
        </p:txBody>
      </p:sp>
      <p:pic>
        <p:nvPicPr>
          <p:cNvPr id="2" name="Picture 1" descr="A blue and black logo&#10;&#10;Description automatically generated">
            <a:extLst>
              <a:ext uri="{FF2B5EF4-FFF2-40B4-BE49-F238E27FC236}">
                <a16:creationId xmlns:a16="http://schemas.microsoft.com/office/drawing/2014/main" id="{2DA38940-620F-36EA-0BCF-2B0857DE302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809" y="650561"/>
            <a:ext cx="1807613" cy="51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028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6921935" y="637815"/>
            <a:ext cx="517593" cy="517593"/>
          </a:xfrm>
          <a:prstGeom prst="ellipse">
            <a:avLst/>
          </a:prstGeom>
          <a:solidFill>
            <a:srgbClr val="B1A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26FC6A52-8F7C-4525-B7D0-949C7FC7B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46704" y="715857"/>
            <a:ext cx="668054" cy="361507"/>
          </a:xfrm>
          <a:ln>
            <a:noFill/>
          </a:ln>
        </p:spPr>
        <p:txBody>
          <a:bodyPr/>
          <a:lstStyle/>
          <a:p>
            <a:pPr algn="ctr"/>
            <a:fld id="{C74190DE-7D60-46FC-AF13-39360AF06A62}" type="slidenum">
              <a:rPr lang="en-GB" sz="14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 algn="ctr"/>
              <a:t>21</a:t>
            </a:fld>
            <a:endParaRPr lang="en-GB" sz="1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896" y="750339"/>
            <a:ext cx="1786279" cy="29522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109362" y="9712246"/>
            <a:ext cx="102857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Source: </a:t>
            </a:r>
            <a:r>
              <a:rPr lang="en-GB" sz="1400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SYTA &amp; BONARD, 2023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75CAB95-C98B-4EB1-9D43-A612E9F9CB18}"/>
              </a:ext>
            </a:extLst>
          </p:cNvPr>
          <p:cNvSpPr txBox="1"/>
          <p:nvPr/>
        </p:nvSpPr>
        <p:spPr>
          <a:xfrm>
            <a:off x="1109362" y="1834782"/>
            <a:ext cx="16330165" cy="507817"/>
          </a:xfrm>
          <a:prstGeom prst="rect">
            <a:avLst/>
          </a:prstGeom>
          <a:solidFill>
            <a:srgbClr val="00305E"/>
          </a:solidFill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sz="2400" spc="-5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Trip parameters</a:t>
            </a:r>
          </a:p>
        </p:txBody>
      </p:sp>
      <p:pic>
        <p:nvPicPr>
          <p:cNvPr id="89" name="object 4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09362" y="2342599"/>
            <a:ext cx="16329600" cy="112755"/>
          </a:xfrm>
          <a:prstGeom prst="rect">
            <a:avLst/>
          </a:prstGeom>
        </p:spPr>
      </p:pic>
      <p:pic>
        <p:nvPicPr>
          <p:cNvPr id="3" name="Graphic 2" descr="Schoolhouse outline">
            <a:extLst>
              <a:ext uri="{FF2B5EF4-FFF2-40B4-BE49-F238E27FC236}">
                <a16:creationId xmlns:a16="http://schemas.microsoft.com/office/drawing/2014/main" id="{12AC0E7E-B872-E58C-290E-8351632317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78098" y="584503"/>
            <a:ext cx="581770" cy="5817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7D54AA-E7D2-0187-2D34-CB933941045C}"/>
              </a:ext>
            </a:extLst>
          </p:cNvPr>
          <p:cNvSpPr txBox="1"/>
          <p:nvPr/>
        </p:nvSpPr>
        <p:spPr>
          <a:xfrm>
            <a:off x="1575774" y="596535"/>
            <a:ext cx="9856392" cy="600150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b="1" spc="-50" dirty="0">
                <a:solidFill>
                  <a:srgbClr val="00305E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Country profile: Canada</a:t>
            </a:r>
            <a:endParaRPr lang="en-GB" spc="-50" dirty="0">
              <a:solidFill>
                <a:srgbClr val="00305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CD87CDC4-322B-A0D8-C935-C75E81D163EB}"/>
              </a:ext>
            </a:extLst>
          </p:cNvPr>
          <p:cNvSpPr/>
          <p:nvPr/>
        </p:nvSpPr>
        <p:spPr>
          <a:xfrm>
            <a:off x="1432785" y="676798"/>
            <a:ext cx="313637" cy="403352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CC58CE-34C9-F163-F301-02148CF0452C}"/>
              </a:ext>
            </a:extLst>
          </p:cNvPr>
          <p:cNvCxnSpPr/>
          <p:nvPr/>
        </p:nvCxnSpPr>
        <p:spPr>
          <a:xfrm flipH="1">
            <a:off x="1424547" y="672253"/>
            <a:ext cx="109161" cy="441486"/>
          </a:xfrm>
          <a:prstGeom prst="line">
            <a:avLst/>
          </a:prstGeom>
          <a:ln w="19050">
            <a:solidFill>
              <a:srgbClr val="0030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7AD2177-5E2F-098F-3EDE-A0CE2FE50C24}"/>
              </a:ext>
            </a:extLst>
          </p:cNvPr>
          <p:cNvSpPr txBox="1"/>
          <p:nvPr/>
        </p:nvSpPr>
        <p:spPr>
          <a:xfrm>
            <a:off x="7371034" y="2827642"/>
            <a:ext cx="3184865" cy="630928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3200" b="1" dirty="0">
                <a:latin typeface="Roboto" panose="02000000000000000000" pitchFamily="2" charset="0"/>
                <a:ea typeface="Roboto" panose="02000000000000000000" pitchFamily="2" charset="0"/>
              </a:rPr>
              <a:t>In-country</a:t>
            </a:r>
            <a:endParaRPr lang="en-US" sz="16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44150D6-855E-E9F2-6BB7-A6AFFF080927}"/>
              </a:ext>
            </a:extLst>
          </p:cNvPr>
          <p:cNvSpPr txBox="1"/>
          <p:nvPr/>
        </p:nvSpPr>
        <p:spPr>
          <a:xfrm>
            <a:off x="7550084" y="3679990"/>
            <a:ext cx="3184865" cy="384707"/>
          </a:xfrm>
          <a:prstGeom prst="rect">
            <a:avLst/>
          </a:prstGeom>
          <a:noFill/>
          <a:ln>
            <a:solidFill>
              <a:srgbClr val="00305E"/>
            </a:solidFill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Average trip duration</a:t>
            </a:r>
            <a:endParaRPr lang="en-US" sz="10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4EB8015-FBC8-BC19-C8D2-77B37AC96B17}"/>
              </a:ext>
            </a:extLst>
          </p:cNvPr>
          <p:cNvSpPr txBox="1"/>
          <p:nvPr/>
        </p:nvSpPr>
        <p:spPr>
          <a:xfrm>
            <a:off x="7550084" y="6598292"/>
            <a:ext cx="3184865" cy="384707"/>
          </a:xfrm>
          <a:prstGeom prst="rect">
            <a:avLst/>
          </a:prstGeom>
          <a:noFill/>
          <a:ln>
            <a:solidFill>
              <a:srgbClr val="00305E"/>
            </a:solidFill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Average group size</a:t>
            </a:r>
            <a:endParaRPr lang="en-US" sz="10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aphicFrame>
        <p:nvGraphicFramePr>
          <p:cNvPr id="64" name="Chart 63">
            <a:extLst>
              <a:ext uri="{FF2B5EF4-FFF2-40B4-BE49-F238E27FC236}">
                <a16:creationId xmlns:a16="http://schemas.microsoft.com/office/drawing/2014/main" id="{20229691-41C2-5130-4590-FBE0CA539D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1953083"/>
              </p:ext>
            </p:extLst>
          </p:nvPr>
        </p:nvGraphicFramePr>
        <p:xfrm>
          <a:off x="7467660" y="4522050"/>
          <a:ext cx="3315472" cy="1794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52CBD15C-1A30-E3D9-DFA5-978993D2B67E}"/>
              </a:ext>
            </a:extLst>
          </p:cNvPr>
          <p:cNvSpPr txBox="1"/>
          <p:nvPr/>
        </p:nvSpPr>
        <p:spPr>
          <a:xfrm>
            <a:off x="7163466" y="5397713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3.7 days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62E5FF-D214-6509-DD54-F21441E12401}"/>
              </a:ext>
            </a:extLst>
          </p:cNvPr>
          <p:cNvSpPr txBox="1"/>
          <p:nvPr/>
        </p:nvSpPr>
        <p:spPr>
          <a:xfrm>
            <a:off x="8419516" y="5357613"/>
            <a:ext cx="1800000" cy="446262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3.2</a:t>
            </a:r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days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EF1D1C-A57E-EAC8-E6F7-9D27ABF305F7}"/>
              </a:ext>
            </a:extLst>
          </p:cNvPr>
          <p:cNvSpPr txBox="1"/>
          <p:nvPr/>
        </p:nvSpPr>
        <p:spPr>
          <a:xfrm>
            <a:off x="9655899" y="4766333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5 days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D5D1785D-86C5-BACC-4162-8C08B51715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353584"/>
              </p:ext>
            </p:extLst>
          </p:nvPr>
        </p:nvGraphicFramePr>
        <p:xfrm>
          <a:off x="7104114" y="7324795"/>
          <a:ext cx="4356026" cy="20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94598C0-0F31-397B-F4AD-E9B639F04C3C}"/>
              </a:ext>
            </a:extLst>
          </p:cNvPr>
          <p:cNvSpPr txBox="1"/>
          <p:nvPr/>
        </p:nvSpPr>
        <p:spPr>
          <a:xfrm>
            <a:off x="7001939" y="7396274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62 students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24C2CC-AB2F-AFB8-5503-FE436AC0EF2A}"/>
              </a:ext>
            </a:extLst>
          </p:cNvPr>
          <p:cNvSpPr txBox="1"/>
          <p:nvPr/>
        </p:nvSpPr>
        <p:spPr>
          <a:xfrm>
            <a:off x="8382127" y="7832003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40 students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000BC3A-4B1E-0FBF-ACBE-4B653764A77F}"/>
              </a:ext>
            </a:extLst>
          </p:cNvPr>
          <p:cNvSpPr txBox="1"/>
          <p:nvPr/>
        </p:nvSpPr>
        <p:spPr>
          <a:xfrm>
            <a:off x="9792379" y="7268532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72 students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2C3631-03E7-C072-DB06-0D12C2E9E92D}"/>
              </a:ext>
            </a:extLst>
          </p:cNvPr>
          <p:cNvSpPr txBox="1"/>
          <p:nvPr/>
        </p:nvSpPr>
        <p:spPr>
          <a:xfrm>
            <a:off x="13293617" y="2838150"/>
            <a:ext cx="3184865" cy="630928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3200" b="1" dirty="0">
                <a:latin typeface="Roboto" panose="02000000000000000000" pitchFamily="2" charset="0"/>
                <a:ea typeface="Roboto" panose="02000000000000000000" pitchFamily="2" charset="0"/>
              </a:rPr>
              <a:t>Out-of-country</a:t>
            </a:r>
            <a:endParaRPr lang="en-US" sz="16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151A13-2E41-4D42-1D7A-AED76235F2A2}"/>
              </a:ext>
            </a:extLst>
          </p:cNvPr>
          <p:cNvSpPr txBox="1"/>
          <p:nvPr/>
        </p:nvSpPr>
        <p:spPr>
          <a:xfrm>
            <a:off x="13472667" y="3690498"/>
            <a:ext cx="3184865" cy="384707"/>
          </a:xfrm>
          <a:prstGeom prst="rect">
            <a:avLst/>
          </a:prstGeom>
          <a:noFill/>
          <a:ln>
            <a:solidFill>
              <a:srgbClr val="00305E"/>
            </a:solidFill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Average trip duration</a:t>
            </a:r>
            <a:endParaRPr lang="en-US" sz="10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569B7F-60A9-3092-2127-4C2B44ECC24A}"/>
              </a:ext>
            </a:extLst>
          </p:cNvPr>
          <p:cNvSpPr txBox="1"/>
          <p:nvPr/>
        </p:nvSpPr>
        <p:spPr>
          <a:xfrm>
            <a:off x="13472667" y="6608800"/>
            <a:ext cx="3184865" cy="384707"/>
          </a:xfrm>
          <a:prstGeom prst="rect">
            <a:avLst/>
          </a:prstGeom>
          <a:noFill/>
          <a:ln>
            <a:solidFill>
              <a:srgbClr val="00305E"/>
            </a:solidFill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Average group size</a:t>
            </a:r>
            <a:endParaRPr lang="en-US" sz="10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89C9C989-5DF4-4328-B5AF-C9F588A15B8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1408627"/>
              </p:ext>
            </p:extLst>
          </p:nvPr>
        </p:nvGraphicFramePr>
        <p:xfrm>
          <a:off x="13458880" y="4495193"/>
          <a:ext cx="3315600" cy="179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40" name="TextBox 39">
            <a:extLst>
              <a:ext uri="{FF2B5EF4-FFF2-40B4-BE49-F238E27FC236}">
                <a16:creationId xmlns:a16="http://schemas.microsoft.com/office/drawing/2014/main" id="{F2ADB6CF-98FC-20B4-E02B-FCAE2795D370}"/>
              </a:ext>
            </a:extLst>
          </p:cNvPr>
          <p:cNvSpPr txBox="1"/>
          <p:nvPr/>
        </p:nvSpPr>
        <p:spPr>
          <a:xfrm>
            <a:off x="13281560" y="5201354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6.4 days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524E1F2-A11C-3973-AEFD-D3F2244FF7D9}"/>
              </a:ext>
            </a:extLst>
          </p:cNvPr>
          <p:cNvSpPr txBox="1"/>
          <p:nvPr/>
        </p:nvSpPr>
        <p:spPr>
          <a:xfrm>
            <a:off x="14241347" y="4310840"/>
            <a:ext cx="1800000" cy="446262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10.5</a:t>
            </a:r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days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F0A5E4D-8D7D-B5B9-819A-EBB272490FFC}"/>
              </a:ext>
            </a:extLst>
          </p:cNvPr>
          <p:cNvSpPr txBox="1"/>
          <p:nvPr/>
        </p:nvSpPr>
        <p:spPr>
          <a:xfrm>
            <a:off x="15300792" y="4597295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8.3 days</a:t>
            </a: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AB7BBD43-4A82-84A2-E139-F9814A618C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5358248"/>
              </p:ext>
            </p:extLst>
          </p:nvPr>
        </p:nvGraphicFramePr>
        <p:xfrm>
          <a:off x="13012338" y="7317708"/>
          <a:ext cx="4356000" cy="20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E113A9B0-4DDF-0496-B0BC-E125FD64FA71}"/>
              </a:ext>
            </a:extLst>
          </p:cNvPr>
          <p:cNvSpPr txBox="1"/>
          <p:nvPr/>
        </p:nvSpPr>
        <p:spPr>
          <a:xfrm>
            <a:off x="12888180" y="7334132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34 students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8D21F81-2F90-2D52-0B14-D64C4EF1E8DA}"/>
              </a:ext>
            </a:extLst>
          </p:cNvPr>
          <p:cNvSpPr txBox="1"/>
          <p:nvPr/>
        </p:nvSpPr>
        <p:spPr>
          <a:xfrm>
            <a:off x="14344446" y="7559694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27 students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F67C4DD-DEF8-3857-F5FB-9FFE6E60977A}"/>
              </a:ext>
            </a:extLst>
          </p:cNvPr>
          <p:cNvSpPr txBox="1"/>
          <p:nvPr/>
        </p:nvSpPr>
        <p:spPr>
          <a:xfrm>
            <a:off x="15676554" y="7622945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25 students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34C5C98-9DB8-A82C-DB35-BE31B40AE2F9}"/>
              </a:ext>
            </a:extLst>
          </p:cNvPr>
          <p:cNvSpPr/>
          <p:nvPr/>
        </p:nvSpPr>
        <p:spPr>
          <a:xfrm>
            <a:off x="1193227" y="2647044"/>
            <a:ext cx="4713035" cy="6676631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2400" b="1" dirty="0">
              <a:solidFill>
                <a:schemeClr val="tx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EDC79CA-6CD1-4FD6-C97B-DF552BBBB8AD}"/>
              </a:ext>
            </a:extLst>
          </p:cNvPr>
          <p:cNvSpPr txBox="1"/>
          <p:nvPr/>
        </p:nvSpPr>
        <p:spPr>
          <a:xfrm>
            <a:off x="1589603" y="3558571"/>
            <a:ext cx="3924249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The in-country travel sector in Canada recovered about 14% of its pre-pandemic student numbers in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2022.</a:t>
            </a:r>
          </a:p>
          <a:p>
            <a:pPr algn="l"/>
            <a:endParaRPr lang="en-US" sz="24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Nonetheless, the data still indicates </a:t>
            </a:r>
            <a:r>
              <a:rPr lang="en-US" sz="24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 significant recovery in the industry,</a:t>
            </a:r>
          </a:p>
          <a:p>
            <a:pPr algn="l"/>
            <a:r>
              <a:rPr lang="en-US" sz="24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with student numbers growing by an impressive 4,190% between 2021</a:t>
            </a:r>
          </a:p>
          <a:p>
            <a:pPr algn="l"/>
            <a:r>
              <a:rPr lang="en-US" sz="24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and 2022.</a:t>
            </a:r>
          </a:p>
        </p:txBody>
      </p:sp>
      <p:pic>
        <p:nvPicPr>
          <p:cNvPr id="18" name="Picture 17" descr="A blue and black logo&#10;&#10;Description automatically generated">
            <a:extLst>
              <a:ext uri="{FF2B5EF4-FFF2-40B4-BE49-F238E27FC236}">
                <a16:creationId xmlns:a16="http://schemas.microsoft.com/office/drawing/2014/main" id="{85B2ED7D-2C94-BEDE-D813-2567B73415A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809" y="650561"/>
            <a:ext cx="1807613" cy="51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2365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8BFBE102-B859-E6C8-3C78-6A121CF0DB6F}"/>
              </a:ext>
            </a:extLst>
          </p:cNvPr>
          <p:cNvSpPr/>
          <p:nvPr/>
        </p:nvSpPr>
        <p:spPr>
          <a:xfrm>
            <a:off x="1144730" y="2543819"/>
            <a:ext cx="5274153" cy="6963158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6921935" y="637815"/>
            <a:ext cx="517593" cy="517593"/>
          </a:xfrm>
          <a:prstGeom prst="ellipse">
            <a:avLst/>
          </a:prstGeom>
          <a:solidFill>
            <a:srgbClr val="B1A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26FC6A52-8F7C-4525-B7D0-949C7FC7B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46704" y="715857"/>
            <a:ext cx="668054" cy="361507"/>
          </a:xfrm>
          <a:ln>
            <a:noFill/>
          </a:ln>
        </p:spPr>
        <p:txBody>
          <a:bodyPr/>
          <a:lstStyle/>
          <a:p>
            <a:pPr algn="ctr"/>
            <a:fld id="{C74190DE-7D60-46FC-AF13-39360AF06A62}" type="slidenum">
              <a:rPr lang="en-GB" sz="14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 algn="ctr"/>
              <a:t>22</a:t>
            </a:fld>
            <a:endParaRPr lang="en-GB" sz="1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896" y="750339"/>
            <a:ext cx="1786279" cy="29522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109362" y="9712246"/>
            <a:ext cx="102857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Source: </a:t>
            </a:r>
            <a:r>
              <a:rPr lang="en-GB" sz="1400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SYTA &amp; BONARD, 2023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75CAB95-C98B-4EB1-9D43-A612E9F9CB18}"/>
              </a:ext>
            </a:extLst>
          </p:cNvPr>
          <p:cNvSpPr txBox="1"/>
          <p:nvPr/>
        </p:nvSpPr>
        <p:spPr>
          <a:xfrm>
            <a:off x="1109362" y="1834782"/>
            <a:ext cx="16330165" cy="507817"/>
          </a:xfrm>
          <a:prstGeom prst="rect">
            <a:avLst/>
          </a:prstGeom>
          <a:solidFill>
            <a:srgbClr val="00305E"/>
          </a:solidFill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sz="2400" spc="-5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Trip parameters</a:t>
            </a:r>
          </a:p>
        </p:txBody>
      </p:sp>
      <p:pic>
        <p:nvPicPr>
          <p:cNvPr id="89" name="object 4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09362" y="2342599"/>
            <a:ext cx="16329600" cy="112755"/>
          </a:xfrm>
          <a:prstGeom prst="rect">
            <a:avLst/>
          </a:prstGeom>
        </p:spPr>
      </p:pic>
      <p:pic>
        <p:nvPicPr>
          <p:cNvPr id="3" name="Graphic 2" descr="Schoolhouse outline">
            <a:extLst>
              <a:ext uri="{FF2B5EF4-FFF2-40B4-BE49-F238E27FC236}">
                <a16:creationId xmlns:a16="http://schemas.microsoft.com/office/drawing/2014/main" id="{12AC0E7E-B872-E58C-290E-8351632317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78098" y="584503"/>
            <a:ext cx="581770" cy="5817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7D54AA-E7D2-0187-2D34-CB933941045C}"/>
              </a:ext>
            </a:extLst>
          </p:cNvPr>
          <p:cNvSpPr txBox="1"/>
          <p:nvPr/>
        </p:nvSpPr>
        <p:spPr>
          <a:xfrm>
            <a:off x="1575774" y="596535"/>
            <a:ext cx="9856392" cy="600150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b="1" spc="-50" dirty="0">
                <a:solidFill>
                  <a:srgbClr val="00305E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Country profile: Australia</a:t>
            </a:r>
            <a:endParaRPr lang="en-GB" spc="-50" dirty="0">
              <a:solidFill>
                <a:srgbClr val="00305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CD87CDC4-322B-A0D8-C935-C75E81D163EB}"/>
              </a:ext>
            </a:extLst>
          </p:cNvPr>
          <p:cNvSpPr/>
          <p:nvPr/>
        </p:nvSpPr>
        <p:spPr>
          <a:xfrm>
            <a:off x="1432785" y="676798"/>
            <a:ext cx="313637" cy="403352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CC58CE-34C9-F163-F301-02148CF0452C}"/>
              </a:ext>
            </a:extLst>
          </p:cNvPr>
          <p:cNvCxnSpPr/>
          <p:nvPr/>
        </p:nvCxnSpPr>
        <p:spPr>
          <a:xfrm flipH="1">
            <a:off x="1424547" y="672253"/>
            <a:ext cx="109161" cy="441486"/>
          </a:xfrm>
          <a:prstGeom prst="line">
            <a:avLst/>
          </a:prstGeom>
          <a:ln w="19050">
            <a:solidFill>
              <a:srgbClr val="0030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7AD2177-5E2F-098F-3EDE-A0CE2FE50C24}"/>
              </a:ext>
            </a:extLst>
          </p:cNvPr>
          <p:cNvSpPr txBox="1"/>
          <p:nvPr/>
        </p:nvSpPr>
        <p:spPr>
          <a:xfrm>
            <a:off x="7371034" y="2827642"/>
            <a:ext cx="3184865" cy="630928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3200" b="1" dirty="0">
                <a:latin typeface="Roboto" panose="02000000000000000000" pitchFamily="2" charset="0"/>
                <a:ea typeface="Roboto" panose="02000000000000000000" pitchFamily="2" charset="0"/>
              </a:rPr>
              <a:t>In-country</a:t>
            </a:r>
            <a:endParaRPr lang="en-US" sz="16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44150D6-855E-E9F2-6BB7-A6AFFF080927}"/>
              </a:ext>
            </a:extLst>
          </p:cNvPr>
          <p:cNvSpPr txBox="1"/>
          <p:nvPr/>
        </p:nvSpPr>
        <p:spPr>
          <a:xfrm>
            <a:off x="7550084" y="3679990"/>
            <a:ext cx="3184865" cy="384707"/>
          </a:xfrm>
          <a:prstGeom prst="rect">
            <a:avLst/>
          </a:prstGeom>
          <a:noFill/>
          <a:ln>
            <a:solidFill>
              <a:srgbClr val="00305E"/>
            </a:solidFill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Average trip duration</a:t>
            </a:r>
            <a:endParaRPr lang="en-US" sz="10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4EB8015-FBC8-BC19-C8D2-77B37AC96B17}"/>
              </a:ext>
            </a:extLst>
          </p:cNvPr>
          <p:cNvSpPr txBox="1"/>
          <p:nvPr/>
        </p:nvSpPr>
        <p:spPr>
          <a:xfrm>
            <a:off x="7550084" y="6598292"/>
            <a:ext cx="3184865" cy="384707"/>
          </a:xfrm>
          <a:prstGeom prst="rect">
            <a:avLst/>
          </a:prstGeom>
          <a:noFill/>
          <a:ln>
            <a:solidFill>
              <a:srgbClr val="00305E"/>
            </a:solidFill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Average group size</a:t>
            </a:r>
            <a:endParaRPr lang="en-US" sz="10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CBD15C-1A30-E3D9-DFA5-978993D2B67E}"/>
              </a:ext>
            </a:extLst>
          </p:cNvPr>
          <p:cNvSpPr txBox="1"/>
          <p:nvPr/>
        </p:nvSpPr>
        <p:spPr>
          <a:xfrm>
            <a:off x="8063466" y="5306359"/>
            <a:ext cx="1800000" cy="446262"/>
          </a:xfrm>
          <a:prstGeom prst="rect">
            <a:avLst/>
          </a:prstGeom>
          <a:solidFill>
            <a:srgbClr val="630378"/>
          </a:solidFill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</a:t>
            </a:r>
            <a:endParaRPr lang="en-US" sz="1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62E5FF-D214-6509-DD54-F21441E12401}"/>
              </a:ext>
            </a:extLst>
          </p:cNvPr>
          <p:cNvSpPr txBox="1"/>
          <p:nvPr/>
        </p:nvSpPr>
        <p:spPr>
          <a:xfrm>
            <a:off x="8063466" y="4566392"/>
            <a:ext cx="1800000" cy="446262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5.5</a:t>
            </a:r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days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94598C0-0F31-397B-F4AD-E9B639F04C3C}"/>
              </a:ext>
            </a:extLst>
          </p:cNvPr>
          <p:cNvSpPr txBox="1"/>
          <p:nvPr/>
        </p:nvSpPr>
        <p:spPr>
          <a:xfrm>
            <a:off x="8063466" y="7392827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65 students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2C3631-03E7-C072-DB06-0D12C2E9E92D}"/>
              </a:ext>
            </a:extLst>
          </p:cNvPr>
          <p:cNvSpPr txBox="1"/>
          <p:nvPr/>
        </p:nvSpPr>
        <p:spPr>
          <a:xfrm>
            <a:off x="13293617" y="2838150"/>
            <a:ext cx="3184865" cy="630928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3200" b="1" dirty="0">
                <a:latin typeface="Roboto" panose="02000000000000000000" pitchFamily="2" charset="0"/>
                <a:ea typeface="Roboto" panose="02000000000000000000" pitchFamily="2" charset="0"/>
              </a:rPr>
              <a:t>Out-of-country</a:t>
            </a:r>
            <a:endParaRPr lang="en-US" sz="16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151A13-2E41-4D42-1D7A-AED76235F2A2}"/>
              </a:ext>
            </a:extLst>
          </p:cNvPr>
          <p:cNvSpPr txBox="1"/>
          <p:nvPr/>
        </p:nvSpPr>
        <p:spPr>
          <a:xfrm>
            <a:off x="13472667" y="3690498"/>
            <a:ext cx="3184865" cy="384707"/>
          </a:xfrm>
          <a:prstGeom prst="rect">
            <a:avLst/>
          </a:prstGeom>
          <a:noFill/>
          <a:ln>
            <a:solidFill>
              <a:srgbClr val="00305E"/>
            </a:solidFill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Average trip duration</a:t>
            </a:r>
            <a:endParaRPr lang="en-US" sz="10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569B7F-60A9-3092-2127-4C2B44ECC24A}"/>
              </a:ext>
            </a:extLst>
          </p:cNvPr>
          <p:cNvSpPr txBox="1"/>
          <p:nvPr/>
        </p:nvSpPr>
        <p:spPr>
          <a:xfrm>
            <a:off x="13472667" y="6608800"/>
            <a:ext cx="3184865" cy="384707"/>
          </a:xfrm>
          <a:prstGeom prst="rect">
            <a:avLst/>
          </a:prstGeom>
          <a:noFill/>
          <a:ln>
            <a:solidFill>
              <a:srgbClr val="00305E"/>
            </a:solidFill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Average group size</a:t>
            </a:r>
            <a:endParaRPr lang="en-US" sz="10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524E1F2-A11C-3973-AEFD-D3F2244FF7D9}"/>
              </a:ext>
            </a:extLst>
          </p:cNvPr>
          <p:cNvSpPr txBox="1"/>
          <p:nvPr/>
        </p:nvSpPr>
        <p:spPr>
          <a:xfrm>
            <a:off x="13986049" y="4566392"/>
            <a:ext cx="1800000" cy="446262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9.1</a:t>
            </a:r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days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113A9B0-4DDF-0496-B0BC-E125FD64FA71}"/>
              </a:ext>
            </a:extLst>
          </p:cNvPr>
          <p:cNvSpPr txBox="1"/>
          <p:nvPr/>
        </p:nvSpPr>
        <p:spPr>
          <a:xfrm>
            <a:off x="14165099" y="7390656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24 students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E02D21-C02E-C912-2246-5CDA0872231E}"/>
              </a:ext>
            </a:extLst>
          </p:cNvPr>
          <p:cNvSpPr txBox="1"/>
          <p:nvPr/>
        </p:nvSpPr>
        <p:spPr>
          <a:xfrm>
            <a:off x="8063466" y="8286216"/>
            <a:ext cx="1800000" cy="446262"/>
          </a:xfrm>
          <a:prstGeom prst="rect">
            <a:avLst/>
          </a:prstGeom>
          <a:solidFill>
            <a:srgbClr val="630378"/>
          </a:solidFill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</a:t>
            </a:r>
            <a:endParaRPr lang="en-US" sz="1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6C4D92-0DFB-9931-23EF-99F0C59E5F96}"/>
              </a:ext>
            </a:extLst>
          </p:cNvPr>
          <p:cNvSpPr txBox="1"/>
          <p:nvPr/>
        </p:nvSpPr>
        <p:spPr>
          <a:xfrm>
            <a:off x="14112169" y="5302152"/>
            <a:ext cx="1800000" cy="446262"/>
          </a:xfrm>
          <a:prstGeom prst="rect">
            <a:avLst/>
          </a:prstGeom>
          <a:solidFill>
            <a:srgbClr val="2B9B96"/>
          </a:solidFill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</a:t>
            </a:r>
            <a:endParaRPr lang="en-US" sz="1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53BDCF2-7C41-C21E-707D-0A457EDF4A9F}"/>
              </a:ext>
            </a:extLst>
          </p:cNvPr>
          <p:cNvSpPr txBox="1"/>
          <p:nvPr/>
        </p:nvSpPr>
        <p:spPr>
          <a:xfrm>
            <a:off x="14112169" y="8282009"/>
            <a:ext cx="1800000" cy="446262"/>
          </a:xfrm>
          <a:prstGeom prst="rect">
            <a:avLst/>
          </a:prstGeom>
          <a:solidFill>
            <a:srgbClr val="2B9B96"/>
          </a:solidFill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</a:t>
            </a:r>
            <a:endParaRPr lang="en-US" sz="1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A012C6-DD1E-C2D0-ADB3-9AC1E55028A9}"/>
              </a:ext>
            </a:extLst>
          </p:cNvPr>
          <p:cNvSpPr txBox="1"/>
          <p:nvPr/>
        </p:nvSpPr>
        <p:spPr>
          <a:xfrm>
            <a:off x="1479127" y="3084643"/>
            <a:ext cx="4540673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latin typeface="Roboto Light" panose="02000000000000000000" pitchFamily="2" charset="0"/>
                <a:ea typeface="Roboto Light" panose="02000000000000000000" pitchFamily="2" charset="0"/>
              </a:rPr>
              <a:t>In 2022, developments in Australia were still significantly impacted by the border closure in 2020 and 2021.</a:t>
            </a:r>
          </a:p>
          <a:p>
            <a:pPr algn="l"/>
            <a:r>
              <a:rPr lang="en-US" sz="2400" dirty="0">
                <a:latin typeface="Roboto Light" panose="02000000000000000000" pitchFamily="2" charset="0"/>
                <a:ea typeface="Roboto Light" panose="02000000000000000000" pitchFamily="2" charset="0"/>
              </a:rPr>
              <a:t>Consequently, student group travel </a:t>
            </a:r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</a:rPr>
              <a:t>reached only approximately 50% of its pre-pandemic volume</a:t>
            </a:r>
            <a:r>
              <a:rPr lang="en-US" sz="2400" dirty="0">
                <a:latin typeface="Roboto Light" panose="02000000000000000000" pitchFamily="2" charset="0"/>
                <a:ea typeface="Roboto Light" panose="02000000000000000000" pitchFamily="2" charset="0"/>
              </a:rPr>
              <a:t>.</a:t>
            </a:r>
          </a:p>
          <a:p>
            <a:pPr algn="l"/>
            <a:endParaRPr lang="en-US" sz="24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algn="l"/>
            <a:r>
              <a:rPr lang="en-US" sz="2400" dirty="0">
                <a:latin typeface="Roboto Light" panose="02000000000000000000" pitchFamily="2" charset="0"/>
                <a:ea typeface="Roboto Light" panose="02000000000000000000" pitchFamily="2" charset="0"/>
              </a:rPr>
              <a:t>The </a:t>
            </a:r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</a:rPr>
              <a:t>expectations for</a:t>
            </a:r>
          </a:p>
          <a:p>
            <a:pPr algn="l"/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</a:rPr>
              <a:t>2023 are optimistic</a:t>
            </a:r>
            <a:r>
              <a:rPr lang="en-US" sz="2400" dirty="0">
                <a:latin typeface="Roboto Light" panose="02000000000000000000" pitchFamily="2" charset="0"/>
                <a:ea typeface="Roboto Light" panose="02000000000000000000" pitchFamily="2" charset="0"/>
              </a:rPr>
              <a:t>, with operators projecting a substantial increase to</a:t>
            </a:r>
          </a:p>
          <a:p>
            <a:pPr algn="l"/>
            <a:r>
              <a:rPr lang="en-US" sz="2400" dirty="0">
                <a:latin typeface="Roboto Light" panose="02000000000000000000" pitchFamily="2" charset="0"/>
                <a:ea typeface="Roboto Light" panose="02000000000000000000" pitchFamily="2" charset="0"/>
              </a:rPr>
              <a:t>20,100 students (12,400 in 2022).</a:t>
            </a: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42F379DA-9E3B-556E-CD3E-A7823A4354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809" y="650561"/>
            <a:ext cx="1807613" cy="51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2715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EE232B1-16FB-438B-A054-28F9DA49B1C9}"/>
              </a:ext>
            </a:extLst>
          </p:cNvPr>
          <p:cNvSpPr/>
          <p:nvPr/>
        </p:nvSpPr>
        <p:spPr>
          <a:xfrm>
            <a:off x="-11447" y="-2"/>
            <a:ext cx="18297860" cy="10287002"/>
          </a:xfrm>
          <a:prstGeom prst="rect">
            <a:avLst/>
          </a:prstGeom>
          <a:solidFill>
            <a:srgbClr val="0030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E232B1-16FB-438B-A054-28F9DA49B1C9}"/>
              </a:ext>
            </a:extLst>
          </p:cNvPr>
          <p:cNvSpPr/>
          <p:nvPr/>
        </p:nvSpPr>
        <p:spPr>
          <a:xfrm>
            <a:off x="0" y="0"/>
            <a:ext cx="18297860" cy="10287002"/>
          </a:xfrm>
          <a:prstGeom prst="rect">
            <a:avLst/>
          </a:prstGeom>
          <a:blipFill dpi="0" rotWithShape="1">
            <a:blip r:embed="rId3" cstate="screen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FD2974-D3B0-B448-B73E-DA7C7622B22F}"/>
              </a:ext>
            </a:extLst>
          </p:cNvPr>
          <p:cNvSpPr txBox="1"/>
          <p:nvPr/>
        </p:nvSpPr>
        <p:spPr>
          <a:xfrm>
            <a:off x="2336886" y="3556607"/>
            <a:ext cx="13612640" cy="630928"/>
          </a:xfrm>
          <a:prstGeom prst="rect">
            <a:avLst/>
          </a:prstGeom>
          <a:noFill/>
          <a:ln>
            <a:noFill/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3200" b="1" kern="0" dirty="0">
                <a:solidFill>
                  <a:srgbClr val="C5B7A6"/>
                </a:solidFill>
                <a:latin typeface="Roboto Black"/>
                <a:ea typeface="+mj-ea"/>
              </a:rPr>
              <a:t>Transportation</a:t>
            </a:r>
            <a:endParaRPr lang="en-GB" sz="2800" dirty="0">
              <a:solidFill>
                <a:srgbClr val="00305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2F006EC6-43A7-1D43-AD8E-5E9E12A5BA3B}"/>
              </a:ext>
            </a:extLst>
          </p:cNvPr>
          <p:cNvSpPr/>
          <p:nvPr/>
        </p:nvSpPr>
        <p:spPr>
          <a:xfrm>
            <a:off x="7281749" y="2754258"/>
            <a:ext cx="3722914" cy="493351"/>
          </a:xfrm>
          <a:custGeom>
            <a:avLst/>
            <a:gdLst>
              <a:gd name="connsiteX0" fmla="*/ 0 w 1059003"/>
              <a:gd name="connsiteY0" fmla="*/ 493351 h 493351"/>
              <a:gd name="connsiteX1" fmla="*/ 0 w 1059003"/>
              <a:gd name="connsiteY1" fmla="*/ 0 h 493351"/>
              <a:gd name="connsiteX2" fmla="*/ 1059003 w 1059003"/>
              <a:gd name="connsiteY2" fmla="*/ 0 h 493351"/>
              <a:gd name="connsiteX3" fmla="*/ 1059003 w 1059003"/>
              <a:gd name="connsiteY3" fmla="*/ 459326 h 493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9003" h="493351">
                <a:moveTo>
                  <a:pt x="0" y="493351"/>
                </a:moveTo>
                <a:lnTo>
                  <a:pt x="0" y="0"/>
                </a:lnTo>
                <a:lnTo>
                  <a:pt x="1059003" y="0"/>
                </a:lnTo>
                <a:lnTo>
                  <a:pt x="1059003" y="459326"/>
                </a:lnTo>
              </a:path>
            </a:pathLst>
          </a:custGeom>
          <a:noFill/>
          <a:ln w="19050">
            <a:solidFill>
              <a:srgbClr val="B1A4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E075A513-EBCF-B84E-A1F1-45DFBC9EF466}"/>
              </a:ext>
            </a:extLst>
          </p:cNvPr>
          <p:cNvSpPr/>
          <p:nvPr/>
        </p:nvSpPr>
        <p:spPr>
          <a:xfrm flipV="1">
            <a:off x="7281749" y="4499707"/>
            <a:ext cx="3722914" cy="2631445"/>
          </a:xfrm>
          <a:custGeom>
            <a:avLst/>
            <a:gdLst>
              <a:gd name="connsiteX0" fmla="*/ 0 w 1059003"/>
              <a:gd name="connsiteY0" fmla="*/ 493351 h 493351"/>
              <a:gd name="connsiteX1" fmla="*/ 0 w 1059003"/>
              <a:gd name="connsiteY1" fmla="*/ 0 h 493351"/>
              <a:gd name="connsiteX2" fmla="*/ 1059003 w 1059003"/>
              <a:gd name="connsiteY2" fmla="*/ 0 h 493351"/>
              <a:gd name="connsiteX3" fmla="*/ 1059003 w 1059003"/>
              <a:gd name="connsiteY3" fmla="*/ 459326 h 493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9003" h="493351">
                <a:moveTo>
                  <a:pt x="0" y="493351"/>
                </a:moveTo>
                <a:lnTo>
                  <a:pt x="0" y="0"/>
                </a:lnTo>
                <a:lnTo>
                  <a:pt x="1059003" y="0"/>
                </a:lnTo>
                <a:lnTo>
                  <a:pt x="1059003" y="459326"/>
                </a:lnTo>
              </a:path>
            </a:pathLst>
          </a:custGeom>
          <a:noFill/>
          <a:ln w="19050">
            <a:solidFill>
              <a:srgbClr val="B1A4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5748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0" y="1809096"/>
            <a:ext cx="18286413" cy="8467892"/>
          </a:xfrm>
          <a:prstGeom prst="roundRect">
            <a:avLst>
              <a:gd name="adj" fmla="val 2696"/>
            </a:avLst>
          </a:prstGeom>
          <a:blipFill dpi="0" rotWithShape="1">
            <a:blip r:embed="rId3" cstate="email">
              <a:alphaModFix amt="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1728529-53D7-AA6D-CA07-FB5B4736EE43}"/>
              </a:ext>
            </a:extLst>
          </p:cNvPr>
          <p:cNvSpPr/>
          <p:nvPr/>
        </p:nvSpPr>
        <p:spPr>
          <a:xfrm>
            <a:off x="7122311" y="4737440"/>
            <a:ext cx="1834010" cy="1926126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6921935" y="637815"/>
            <a:ext cx="517593" cy="517593"/>
          </a:xfrm>
          <a:prstGeom prst="ellipse">
            <a:avLst/>
          </a:prstGeom>
          <a:solidFill>
            <a:srgbClr val="B1A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26FC6A52-8F7C-4525-B7D0-949C7FC7B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46704" y="715857"/>
            <a:ext cx="668054" cy="361507"/>
          </a:xfrm>
          <a:ln>
            <a:noFill/>
          </a:ln>
        </p:spPr>
        <p:txBody>
          <a:bodyPr/>
          <a:lstStyle/>
          <a:p>
            <a:pPr algn="ctr"/>
            <a:fld id="{C74190DE-7D60-46FC-AF13-39360AF06A62}" type="slidenum">
              <a:rPr lang="en-GB" sz="14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 algn="ctr"/>
              <a:t>24</a:t>
            </a:fld>
            <a:endParaRPr lang="en-GB" sz="1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896" y="750339"/>
            <a:ext cx="1786279" cy="29522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109362" y="9712246"/>
            <a:ext cx="102857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Source: </a:t>
            </a:r>
            <a:r>
              <a:rPr lang="en-GB" sz="1400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SYTA &amp; BONARD, 2023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75CAB95-C98B-4EB1-9D43-A612E9F9CB18}"/>
              </a:ext>
            </a:extLst>
          </p:cNvPr>
          <p:cNvSpPr txBox="1"/>
          <p:nvPr/>
        </p:nvSpPr>
        <p:spPr>
          <a:xfrm>
            <a:off x="1109362" y="1834782"/>
            <a:ext cx="16330165" cy="507817"/>
          </a:xfrm>
          <a:prstGeom prst="rect">
            <a:avLst/>
          </a:prstGeom>
          <a:solidFill>
            <a:srgbClr val="2B9B96"/>
          </a:solidFill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sz="2400" spc="-5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Participants responses</a:t>
            </a:r>
          </a:p>
        </p:txBody>
      </p:sp>
      <p:pic>
        <p:nvPicPr>
          <p:cNvPr id="89" name="object 4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09362" y="2342599"/>
            <a:ext cx="16329600" cy="112755"/>
          </a:xfrm>
          <a:prstGeom prst="rect">
            <a:avLst/>
          </a:prstGeom>
        </p:spPr>
      </p:pic>
      <p:pic>
        <p:nvPicPr>
          <p:cNvPr id="3" name="Graphic 2" descr="Schoolhouse outline">
            <a:extLst>
              <a:ext uri="{FF2B5EF4-FFF2-40B4-BE49-F238E27FC236}">
                <a16:creationId xmlns:a16="http://schemas.microsoft.com/office/drawing/2014/main" id="{12AC0E7E-B872-E58C-290E-8351632317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78098" y="584503"/>
            <a:ext cx="581770" cy="5817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7D54AA-E7D2-0187-2D34-CB933941045C}"/>
              </a:ext>
            </a:extLst>
          </p:cNvPr>
          <p:cNvSpPr txBox="1"/>
          <p:nvPr/>
        </p:nvSpPr>
        <p:spPr>
          <a:xfrm>
            <a:off x="1575774" y="596535"/>
            <a:ext cx="9856392" cy="600150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b="1" spc="-50" dirty="0">
                <a:solidFill>
                  <a:srgbClr val="00305E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Transportation</a:t>
            </a:r>
            <a:endParaRPr lang="en-GB" spc="-50" dirty="0">
              <a:solidFill>
                <a:srgbClr val="00305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CD87CDC4-322B-A0D8-C935-C75E81D163EB}"/>
              </a:ext>
            </a:extLst>
          </p:cNvPr>
          <p:cNvSpPr/>
          <p:nvPr/>
        </p:nvSpPr>
        <p:spPr>
          <a:xfrm>
            <a:off x="1432785" y="676798"/>
            <a:ext cx="313637" cy="403352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CC58CE-34C9-F163-F301-02148CF0452C}"/>
              </a:ext>
            </a:extLst>
          </p:cNvPr>
          <p:cNvCxnSpPr/>
          <p:nvPr/>
        </p:nvCxnSpPr>
        <p:spPr>
          <a:xfrm flipH="1">
            <a:off x="1424547" y="672253"/>
            <a:ext cx="109161" cy="441486"/>
          </a:xfrm>
          <a:prstGeom prst="line">
            <a:avLst/>
          </a:prstGeom>
          <a:ln w="19050">
            <a:solidFill>
              <a:srgbClr val="0030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DF98E4D-D232-4EA6-EE2B-C0E9ECF3DA36}"/>
              </a:ext>
            </a:extLst>
          </p:cNvPr>
          <p:cNvSpPr txBox="1"/>
          <p:nvPr/>
        </p:nvSpPr>
        <p:spPr>
          <a:xfrm>
            <a:off x="1368982" y="2815060"/>
            <a:ext cx="511064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Do you work with a third party ground operator</a:t>
            </a:r>
          </a:p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who books motorcoaches for your groups?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A49FEA-35AF-7898-F594-06DD6F4F274B}"/>
              </a:ext>
            </a:extLst>
          </p:cNvPr>
          <p:cNvSpPr txBox="1"/>
          <p:nvPr/>
        </p:nvSpPr>
        <p:spPr>
          <a:xfrm>
            <a:off x="9274162" y="2815059"/>
            <a:ext cx="62391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Do your student groups ask that you use a motorcoach company from their preferred vendor list?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FC929E-1C0F-7AE6-04D6-4C868ABF6E19}"/>
              </a:ext>
            </a:extLst>
          </p:cNvPr>
          <p:cNvSpPr txBox="1"/>
          <p:nvPr/>
        </p:nvSpPr>
        <p:spPr>
          <a:xfrm>
            <a:off x="1424912" y="6078790"/>
            <a:ext cx="511064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Do you book motorcoaches that will drive through the</a:t>
            </a:r>
          </a:p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night for overnight trips?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29C323-BCF9-3B15-ACB4-2720B94CA271}"/>
              </a:ext>
            </a:extLst>
          </p:cNvPr>
          <p:cNvSpPr txBox="1"/>
          <p:nvPr/>
        </p:nvSpPr>
        <p:spPr>
          <a:xfrm>
            <a:off x="9330092" y="6078789"/>
            <a:ext cx="62391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Do your student groups request motorcoaches with seat belts?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0A16F6B-3015-052C-5CA4-B960C31831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3487427"/>
              </p:ext>
            </p:extLst>
          </p:nvPr>
        </p:nvGraphicFramePr>
        <p:xfrm>
          <a:off x="1036164" y="3367713"/>
          <a:ext cx="4536000" cy="273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2B8ACEB4-DE59-480C-A4E3-89404DC18F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7758907"/>
              </p:ext>
            </p:extLst>
          </p:nvPr>
        </p:nvGraphicFramePr>
        <p:xfrm>
          <a:off x="10117038" y="3317054"/>
          <a:ext cx="4536000" cy="273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3" name="Oval 12">
            <a:extLst>
              <a:ext uri="{FF2B5EF4-FFF2-40B4-BE49-F238E27FC236}">
                <a16:creationId xmlns:a16="http://schemas.microsoft.com/office/drawing/2014/main" id="{7E4B3FEC-EA77-F1B2-58F9-6DA5B96D64E4}"/>
              </a:ext>
            </a:extLst>
          </p:cNvPr>
          <p:cNvSpPr/>
          <p:nvPr/>
        </p:nvSpPr>
        <p:spPr>
          <a:xfrm>
            <a:off x="7400473" y="5004508"/>
            <a:ext cx="216000" cy="216000"/>
          </a:xfrm>
          <a:prstGeom prst="ellipse">
            <a:avLst/>
          </a:prstGeom>
          <a:solidFill>
            <a:srgbClr val="2B9B96"/>
          </a:solidFill>
          <a:ln>
            <a:solidFill>
              <a:srgbClr val="2B9B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DF9733-F67E-F56C-3EE3-12C5971EFF33}"/>
              </a:ext>
            </a:extLst>
          </p:cNvPr>
          <p:cNvSpPr txBox="1"/>
          <p:nvPr/>
        </p:nvSpPr>
        <p:spPr>
          <a:xfrm>
            <a:off x="7763875" y="4937361"/>
            <a:ext cx="13793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Yes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F3095C-35D2-0A1B-D5CD-CE8CF52D0FB9}"/>
              </a:ext>
            </a:extLst>
          </p:cNvPr>
          <p:cNvSpPr/>
          <p:nvPr/>
        </p:nvSpPr>
        <p:spPr>
          <a:xfrm>
            <a:off x="7416732" y="5592647"/>
            <a:ext cx="216000" cy="216000"/>
          </a:xfrm>
          <a:prstGeom prst="ellipse">
            <a:avLst/>
          </a:prstGeom>
          <a:solidFill>
            <a:srgbClr val="D9005A"/>
          </a:solidFill>
          <a:ln>
            <a:solidFill>
              <a:srgbClr val="D900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5024119-F3B7-65C9-2EE3-EB2E3D662E13}"/>
              </a:ext>
            </a:extLst>
          </p:cNvPr>
          <p:cNvSpPr txBox="1"/>
          <p:nvPr/>
        </p:nvSpPr>
        <p:spPr>
          <a:xfrm>
            <a:off x="7763875" y="5592647"/>
            <a:ext cx="13793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No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573899B-DA39-47AE-F8CA-3B29ED23E9A1}"/>
              </a:ext>
            </a:extLst>
          </p:cNvPr>
          <p:cNvSpPr/>
          <p:nvPr/>
        </p:nvSpPr>
        <p:spPr>
          <a:xfrm>
            <a:off x="7416732" y="6214577"/>
            <a:ext cx="216000" cy="216000"/>
          </a:xfrm>
          <a:prstGeom prst="ellipse">
            <a:avLst/>
          </a:prstGeom>
          <a:solidFill>
            <a:srgbClr val="630378"/>
          </a:solidFill>
          <a:ln>
            <a:solidFill>
              <a:srgbClr val="63037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37BB961-E0FB-EA6F-5C79-4057500797BA}"/>
              </a:ext>
            </a:extLst>
          </p:cNvPr>
          <p:cNvSpPr txBox="1"/>
          <p:nvPr/>
        </p:nvSpPr>
        <p:spPr>
          <a:xfrm>
            <a:off x="7763875" y="6214577"/>
            <a:ext cx="13793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Maybe</a:t>
            </a:r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E828BC75-D0CD-474E-B664-8804DD6E24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4851440"/>
              </p:ext>
            </p:extLst>
          </p:nvPr>
        </p:nvGraphicFramePr>
        <p:xfrm>
          <a:off x="1109362" y="6874202"/>
          <a:ext cx="4536000" cy="273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78B4959F-3110-4B5C-86E3-C8D70236F7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5945027"/>
              </p:ext>
            </p:extLst>
          </p:nvPr>
        </p:nvGraphicFramePr>
        <p:xfrm>
          <a:off x="10117038" y="6874202"/>
          <a:ext cx="4536000" cy="273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pic>
        <p:nvPicPr>
          <p:cNvPr id="21" name="Picture 20" descr="A blue and black logo&#10;&#10;Description automatically generated">
            <a:extLst>
              <a:ext uri="{FF2B5EF4-FFF2-40B4-BE49-F238E27FC236}">
                <a16:creationId xmlns:a16="http://schemas.microsoft.com/office/drawing/2014/main" id="{91DCA820-B0C7-7D4D-1C73-521442D2497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809" y="650561"/>
            <a:ext cx="1807613" cy="51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7802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154A525A-B188-861E-6E2C-7C03A18CE493}"/>
              </a:ext>
            </a:extLst>
          </p:cNvPr>
          <p:cNvSpPr/>
          <p:nvPr/>
        </p:nvSpPr>
        <p:spPr>
          <a:xfrm>
            <a:off x="7122311" y="4737440"/>
            <a:ext cx="1834010" cy="1926126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0" y="1819108"/>
            <a:ext cx="18286413" cy="8467892"/>
          </a:xfrm>
          <a:prstGeom prst="roundRect">
            <a:avLst>
              <a:gd name="adj" fmla="val 2696"/>
            </a:avLst>
          </a:prstGeom>
          <a:blipFill dpi="0" rotWithShape="1">
            <a:blip r:embed="rId3" cstate="email">
              <a:alphaModFix amt="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6921935" y="637815"/>
            <a:ext cx="517593" cy="517593"/>
          </a:xfrm>
          <a:prstGeom prst="ellipse">
            <a:avLst/>
          </a:prstGeom>
          <a:solidFill>
            <a:srgbClr val="B1A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26FC6A52-8F7C-4525-B7D0-949C7FC7B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46704" y="715857"/>
            <a:ext cx="668054" cy="361507"/>
          </a:xfrm>
          <a:ln>
            <a:noFill/>
          </a:ln>
        </p:spPr>
        <p:txBody>
          <a:bodyPr/>
          <a:lstStyle/>
          <a:p>
            <a:pPr algn="ctr"/>
            <a:fld id="{C74190DE-7D60-46FC-AF13-39360AF06A62}" type="slidenum">
              <a:rPr lang="en-GB" sz="14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 algn="ctr"/>
              <a:t>25</a:t>
            </a:fld>
            <a:endParaRPr lang="en-GB" sz="1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896" y="750339"/>
            <a:ext cx="1786279" cy="29522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109362" y="9712246"/>
            <a:ext cx="102857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Source: </a:t>
            </a:r>
            <a:r>
              <a:rPr lang="en-GB" sz="1400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SYTA &amp; BONARD, 2023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75CAB95-C98B-4EB1-9D43-A612E9F9CB18}"/>
              </a:ext>
            </a:extLst>
          </p:cNvPr>
          <p:cNvSpPr txBox="1"/>
          <p:nvPr/>
        </p:nvSpPr>
        <p:spPr>
          <a:xfrm>
            <a:off x="1109362" y="1834782"/>
            <a:ext cx="16330165" cy="507817"/>
          </a:xfrm>
          <a:prstGeom prst="rect">
            <a:avLst/>
          </a:prstGeom>
          <a:solidFill>
            <a:srgbClr val="2B9B96"/>
          </a:solidFill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sz="2400" spc="-5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Participants responses</a:t>
            </a:r>
          </a:p>
        </p:txBody>
      </p:sp>
      <p:pic>
        <p:nvPicPr>
          <p:cNvPr id="89" name="object 4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09362" y="2342599"/>
            <a:ext cx="16329600" cy="112755"/>
          </a:xfrm>
          <a:prstGeom prst="rect">
            <a:avLst/>
          </a:prstGeom>
        </p:spPr>
      </p:pic>
      <p:pic>
        <p:nvPicPr>
          <p:cNvPr id="3" name="Graphic 2" descr="Schoolhouse outline">
            <a:extLst>
              <a:ext uri="{FF2B5EF4-FFF2-40B4-BE49-F238E27FC236}">
                <a16:creationId xmlns:a16="http://schemas.microsoft.com/office/drawing/2014/main" id="{12AC0E7E-B872-E58C-290E-8351632317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78098" y="584503"/>
            <a:ext cx="581770" cy="5817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7D54AA-E7D2-0187-2D34-CB933941045C}"/>
              </a:ext>
            </a:extLst>
          </p:cNvPr>
          <p:cNvSpPr txBox="1"/>
          <p:nvPr/>
        </p:nvSpPr>
        <p:spPr>
          <a:xfrm>
            <a:off x="1575774" y="596535"/>
            <a:ext cx="9856392" cy="600150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b="1" spc="-50" dirty="0">
                <a:solidFill>
                  <a:srgbClr val="00305E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Transportation</a:t>
            </a:r>
            <a:endParaRPr lang="en-GB" spc="-50" dirty="0">
              <a:solidFill>
                <a:srgbClr val="00305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CD87CDC4-322B-A0D8-C935-C75E81D163EB}"/>
              </a:ext>
            </a:extLst>
          </p:cNvPr>
          <p:cNvSpPr/>
          <p:nvPr/>
        </p:nvSpPr>
        <p:spPr>
          <a:xfrm>
            <a:off x="1432785" y="676798"/>
            <a:ext cx="313637" cy="403352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CC58CE-34C9-F163-F301-02148CF0452C}"/>
              </a:ext>
            </a:extLst>
          </p:cNvPr>
          <p:cNvCxnSpPr/>
          <p:nvPr/>
        </p:nvCxnSpPr>
        <p:spPr>
          <a:xfrm flipH="1">
            <a:off x="1424547" y="672253"/>
            <a:ext cx="109161" cy="441486"/>
          </a:xfrm>
          <a:prstGeom prst="line">
            <a:avLst/>
          </a:prstGeom>
          <a:ln w="19050">
            <a:solidFill>
              <a:srgbClr val="0030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DF98E4D-D232-4EA6-EE2B-C0E9ECF3DA36}"/>
              </a:ext>
            </a:extLst>
          </p:cNvPr>
          <p:cNvSpPr txBox="1"/>
          <p:nvPr/>
        </p:nvSpPr>
        <p:spPr>
          <a:xfrm>
            <a:off x="1368982" y="2815060"/>
            <a:ext cx="511064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Do your student groups ask that drivers be vaccinated or wear a mask?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A49FEA-35AF-7898-F594-06DD6F4F274B}"/>
              </a:ext>
            </a:extLst>
          </p:cNvPr>
          <p:cNvSpPr txBox="1"/>
          <p:nvPr/>
        </p:nvSpPr>
        <p:spPr>
          <a:xfrm>
            <a:off x="9274162" y="2815059"/>
            <a:ext cx="62391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Do your student groups ask if the motorcoach company has</a:t>
            </a:r>
          </a:p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a sustainability or green policy?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FC929E-1C0F-7AE6-04D6-4C868ABF6E19}"/>
              </a:ext>
            </a:extLst>
          </p:cNvPr>
          <p:cNvSpPr txBox="1"/>
          <p:nvPr/>
        </p:nvSpPr>
        <p:spPr>
          <a:xfrm>
            <a:off x="1424912" y="6078790"/>
            <a:ext cx="51106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Do you book motorcoaches for day trips?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8488866-C66B-ABDD-14B5-EDD6E3BD3AB3}"/>
              </a:ext>
            </a:extLst>
          </p:cNvPr>
          <p:cNvSpPr/>
          <p:nvPr/>
        </p:nvSpPr>
        <p:spPr>
          <a:xfrm>
            <a:off x="7400473" y="5004508"/>
            <a:ext cx="216000" cy="216000"/>
          </a:xfrm>
          <a:prstGeom prst="ellipse">
            <a:avLst/>
          </a:prstGeom>
          <a:solidFill>
            <a:srgbClr val="2B9B96"/>
          </a:solidFill>
          <a:ln>
            <a:solidFill>
              <a:srgbClr val="2B9B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76094F-ABB9-A80C-8A36-15A6D860500C}"/>
              </a:ext>
            </a:extLst>
          </p:cNvPr>
          <p:cNvSpPr txBox="1"/>
          <p:nvPr/>
        </p:nvSpPr>
        <p:spPr>
          <a:xfrm>
            <a:off x="7763875" y="4937361"/>
            <a:ext cx="13793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Yes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DE41FD-8BC9-854E-6E70-28EB550B68DC}"/>
              </a:ext>
            </a:extLst>
          </p:cNvPr>
          <p:cNvSpPr txBox="1"/>
          <p:nvPr/>
        </p:nvSpPr>
        <p:spPr>
          <a:xfrm>
            <a:off x="7763875" y="5592647"/>
            <a:ext cx="13793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No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44D3F3E-80FC-4B60-1F52-162C197451E0}"/>
              </a:ext>
            </a:extLst>
          </p:cNvPr>
          <p:cNvSpPr/>
          <p:nvPr/>
        </p:nvSpPr>
        <p:spPr>
          <a:xfrm>
            <a:off x="7416732" y="6214577"/>
            <a:ext cx="216000" cy="216000"/>
          </a:xfrm>
          <a:prstGeom prst="ellipse">
            <a:avLst/>
          </a:prstGeom>
          <a:solidFill>
            <a:srgbClr val="630378"/>
          </a:solidFill>
          <a:ln>
            <a:solidFill>
              <a:srgbClr val="63037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1096EDA-7AFA-5E81-D4C8-46313FB91437}"/>
              </a:ext>
            </a:extLst>
          </p:cNvPr>
          <p:cNvSpPr txBox="1"/>
          <p:nvPr/>
        </p:nvSpPr>
        <p:spPr>
          <a:xfrm>
            <a:off x="7763875" y="6214577"/>
            <a:ext cx="13793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Maybe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1519EC2-3CB7-E7A2-56A8-069E0CE8CD3A}"/>
              </a:ext>
            </a:extLst>
          </p:cNvPr>
          <p:cNvSpPr/>
          <p:nvPr/>
        </p:nvSpPr>
        <p:spPr>
          <a:xfrm>
            <a:off x="7416732" y="5592647"/>
            <a:ext cx="216000" cy="216000"/>
          </a:xfrm>
          <a:prstGeom prst="ellipse">
            <a:avLst/>
          </a:prstGeom>
          <a:solidFill>
            <a:srgbClr val="D9005A"/>
          </a:solidFill>
          <a:ln>
            <a:solidFill>
              <a:srgbClr val="D900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702E5620-16FB-428E-98CF-264568D351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3746532"/>
              </p:ext>
            </p:extLst>
          </p:nvPr>
        </p:nvGraphicFramePr>
        <p:xfrm>
          <a:off x="1237839" y="3421709"/>
          <a:ext cx="4536000" cy="273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6B8F2792-F923-4DEC-BE95-546D9E60E7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5852162"/>
              </p:ext>
            </p:extLst>
          </p:nvPr>
        </p:nvGraphicFramePr>
        <p:xfrm>
          <a:off x="9543075" y="3417180"/>
          <a:ext cx="4536000" cy="273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92952FBE-AF59-4D8E-BBB3-C21E779F7D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6719388"/>
              </p:ext>
            </p:extLst>
          </p:nvPr>
        </p:nvGraphicFramePr>
        <p:xfrm>
          <a:off x="1237839" y="6764689"/>
          <a:ext cx="4536000" cy="273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7DE67553-74B1-5E46-41EB-241B7AB1127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809" y="650561"/>
            <a:ext cx="1807613" cy="51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0682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>
            <a:extLst>
              <a:ext uri="{FF2B5EF4-FFF2-40B4-BE49-F238E27FC236}">
                <a16:creationId xmlns:a16="http://schemas.microsoft.com/office/drawing/2014/main" id="{DEE232B1-16FB-438B-A054-28F9DA49B1C9}"/>
              </a:ext>
            </a:extLst>
          </p:cNvPr>
          <p:cNvSpPr/>
          <p:nvPr/>
        </p:nvSpPr>
        <p:spPr>
          <a:xfrm>
            <a:off x="0" y="0"/>
            <a:ext cx="18297860" cy="10287002"/>
          </a:xfrm>
          <a:prstGeom prst="rect">
            <a:avLst/>
          </a:prstGeom>
          <a:blipFill dpi="0" rotWithShape="1">
            <a:blip r:embed="rId3" cstate="email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00"/>
          </a:p>
        </p:txBody>
      </p:sp>
      <p:sp>
        <p:nvSpPr>
          <p:cNvPr id="78" name="Flowchart: Document 77"/>
          <p:cNvSpPr/>
          <p:nvPr/>
        </p:nvSpPr>
        <p:spPr>
          <a:xfrm rot="16200000">
            <a:off x="234095" y="-234095"/>
            <a:ext cx="10287000" cy="10755189"/>
          </a:xfrm>
          <a:prstGeom prst="flowChartDocument">
            <a:avLst/>
          </a:prstGeom>
          <a:solidFill>
            <a:srgbClr val="00305E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object 35"/>
          <p:cNvSpPr/>
          <p:nvPr/>
        </p:nvSpPr>
        <p:spPr>
          <a:xfrm>
            <a:off x="795" y="892"/>
            <a:ext cx="11777955" cy="10286107"/>
          </a:xfrm>
          <a:custGeom>
            <a:avLst/>
            <a:gdLst/>
            <a:ahLst/>
            <a:cxnLst/>
            <a:rect l="l" t="t" r="r" b="b"/>
            <a:pathLst>
              <a:path w="10068560" h="5681980">
                <a:moveTo>
                  <a:pt x="8178673" y="0"/>
                </a:moveTo>
                <a:lnTo>
                  <a:pt x="0" y="0"/>
                </a:lnTo>
                <a:lnTo>
                  <a:pt x="0" y="5681472"/>
                </a:lnTo>
                <a:lnTo>
                  <a:pt x="9524365" y="5681472"/>
                </a:lnTo>
                <a:lnTo>
                  <a:pt x="9552955" y="5635156"/>
                </a:lnTo>
                <a:lnTo>
                  <a:pt x="9580677" y="5589343"/>
                </a:lnTo>
                <a:lnTo>
                  <a:pt x="9607540" y="5544028"/>
                </a:lnTo>
                <a:lnTo>
                  <a:pt x="9633551" y="5499206"/>
                </a:lnTo>
                <a:lnTo>
                  <a:pt x="9658717" y="5454870"/>
                </a:lnTo>
                <a:lnTo>
                  <a:pt x="9683047" y="5411016"/>
                </a:lnTo>
                <a:lnTo>
                  <a:pt x="9706549" y="5367637"/>
                </a:lnTo>
                <a:lnTo>
                  <a:pt x="9729229" y="5324728"/>
                </a:lnTo>
                <a:lnTo>
                  <a:pt x="9751097" y="5282283"/>
                </a:lnTo>
                <a:lnTo>
                  <a:pt x="9772160" y="5240298"/>
                </a:lnTo>
                <a:lnTo>
                  <a:pt x="9792426" y="5198766"/>
                </a:lnTo>
                <a:lnTo>
                  <a:pt x="9811902" y="5157681"/>
                </a:lnTo>
                <a:lnTo>
                  <a:pt x="9830597" y="5117039"/>
                </a:lnTo>
                <a:lnTo>
                  <a:pt x="9848518" y="5076833"/>
                </a:lnTo>
                <a:lnTo>
                  <a:pt x="9865673" y="5037059"/>
                </a:lnTo>
                <a:lnTo>
                  <a:pt x="9882070" y="4997710"/>
                </a:lnTo>
                <a:lnTo>
                  <a:pt x="9897717" y="4958780"/>
                </a:lnTo>
                <a:lnTo>
                  <a:pt x="9912621" y="4920266"/>
                </a:lnTo>
                <a:lnTo>
                  <a:pt x="9926791" y="4882160"/>
                </a:lnTo>
                <a:lnTo>
                  <a:pt x="9940235" y="4844457"/>
                </a:lnTo>
                <a:lnTo>
                  <a:pt x="9952959" y="4807152"/>
                </a:lnTo>
                <a:lnTo>
                  <a:pt x="9964973" y="4770240"/>
                </a:lnTo>
                <a:lnTo>
                  <a:pt x="9976283" y="4733714"/>
                </a:lnTo>
                <a:lnTo>
                  <a:pt x="9996825" y="4661799"/>
                </a:lnTo>
                <a:lnTo>
                  <a:pt x="10014649" y="4591364"/>
                </a:lnTo>
                <a:lnTo>
                  <a:pt x="10029817" y="4522363"/>
                </a:lnTo>
                <a:lnTo>
                  <a:pt x="10042391" y="4454754"/>
                </a:lnTo>
                <a:lnTo>
                  <a:pt x="10052435" y="4388491"/>
                </a:lnTo>
                <a:lnTo>
                  <a:pt x="10060010" y="4323529"/>
                </a:lnTo>
                <a:lnTo>
                  <a:pt x="10065181" y="4259824"/>
                </a:lnTo>
                <a:lnTo>
                  <a:pt x="10068008" y="4197332"/>
                </a:lnTo>
                <a:lnTo>
                  <a:pt x="10068563" y="4166527"/>
                </a:lnTo>
                <a:lnTo>
                  <a:pt x="10068556" y="4136008"/>
                </a:lnTo>
                <a:lnTo>
                  <a:pt x="10066887" y="4075807"/>
                </a:lnTo>
                <a:lnTo>
                  <a:pt x="10063063" y="4016686"/>
                </a:lnTo>
                <a:lnTo>
                  <a:pt x="10057147" y="3958599"/>
                </a:lnTo>
                <a:lnTo>
                  <a:pt x="10049202" y="3901502"/>
                </a:lnTo>
                <a:lnTo>
                  <a:pt x="10039291" y="3845351"/>
                </a:lnTo>
                <a:lnTo>
                  <a:pt x="10027475" y="3790101"/>
                </a:lnTo>
                <a:lnTo>
                  <a:pt x="10013819" y="3735708"/>
                </a:lnTo>
                <a:lnTo>
                  <a:pt x="9998384" y="3682127"/>
                </a:lnTo>
                <a:lnTo>
                  <a:pt x="9981234" y="3629313"/>
                </a:lnTo>
                <a:lnTo>
                  <a:pt x="9962430" y="3577223"/>
                </a:lnTo>
                <a:lnTo>
                  <a:pt x="9942036" y="3525811"/>
                </a:lnTo>
                <a:lnTo>
                  <a:pt x="9920114" y="3475033"/>
                </a:lnTo>
                <a:lnTo>
                  <a:pt x="9896727" y="3424845"/>
                </a:lnTo>
                <a:lnTo>
                  <a:pt x="9871938" y="3375202"/>
                </a:lnTo>
                <a:lnTo>
                  <a:pt x="9845809" y="3326059"/>
                </a:lnTo>
                <a:lnTo>
                  <a:pt x="9818403" y="3277373"/>
                </a:lnTo>
                <a:lnTo>
                  <a:pt x="9789783" y="3229098"/>
                </a:lnTo>
                <a:lnTo>
                  <a:pt x="9760011" y="3181190"/>
                </a:lnTo>
                <a:lnTo>
                  <a:pt x="9729151" y="3133605"/>
                </a:lnTo>
                <a:lnTo>
                  <a:pt x="9697264" y="3086298"/>
                </a:lnTo>
                <a:lnTo>
                  <a:pt x="9664413" y="3039225"/>
                </a:lnTo>
                <a:lnTo>
                  <a:pt x="9630662" y="2992341"/>
                </a:lnTo>
                <a:lnTo>
                  <a:pt x="9596073" y="2945601"/>
                </a:lnTo>
                <a:lnTo>
                  <a:pt x="9560708" y="2898962"/>
                </a:lnTo>
                <a:lnTo>
                  <a:pt x="9524630" y="2852378"/>
                </a:lnTo>
                <a:lnTo>
                  <a:pt x="9469314" y="2782509"/>
                </a:lnTo>
                <a:lnTo>
                  <a:pt x="9393649" y="2689130"/>
                </a:lnTo>
                <a:lnTo>
                  <a:pt x="9138437" y="2379809"/>
                </a:lnTo>
                <a:lnTo>
                  <a:pt x="9058913" y="2281513"/>
                </a:lnTo>
                <a:lnTo>
                  <a:pt x="8999510" y="2206438"/>
                </a:lnTo>
                <a:lnTo>
                  <a:pt x="8960141" y="2155660"/>
                </a:lnTo>
                <a:lnTo>
                  <a:pt x="8921030" y="2104248"/>
                </a:lnTo>
                <a:lnTo>
                  <a:pt x="8882240" y="2052158"/>
                </a:lnTo>
                <a:lnTo>
                  <a:pt x="8843835" y="1999344"/>
                </a:lnTo>
                <a:lnTo>
                  <a:pt x="8805877" y="1945763"/>
                </a:lnTo>
                <a:lnTo>
                  <a:pt x="8768428" y="1891370"/>
                </a:lnTo>
                <a:lnTo>
                  <a:pt x="8731551" y="1836120"/>
                </a:lnTo>
                <a:lnTo>
                  <a:pt x="8695310" y="1779969"/>
                </a:lnTo>
                <a:lnTo>
                  <a:pt x="8659765" y="1722872"/>
                </a:lnTo>
                <a:lnTo>
                  <a:pt x="8624981" y="1664785"/>
                </a:lnTo>
                <a:lnTo>
                  <a:pt x="8591020" y="1605664"/>
                </a:lnTo>
                <a:lnTo>
                  <a:pt x="8557945" y="1545463"/>
                </a:lnTo>
                <a:lnTo>
                  <a:pt x="8525818" y="1484139"/>
                </a:lnTo>
                <a:lnTo>
                  <a:pt x="8494702" y="1421647"/>
                </a:lnTo>
                <a:lnTo>
                  <a:pt x="8464659" y="1357942"/>
                </a:lnTo>
                <a:lnTo>
                  <a:pt x="8435753" y="1292980"/>
                </a:lnTo>
                <a:lnTo>
                  <a:pt x="8408046" y="1226717"/>
                </a:lnTo>
                <a:lnTo>
                  <a:pt x="8381601" y="1159108"/>
                </a:lnTo>
                <a:lnTo>
                  <a:pt x="8356480" y="1090107"/>
                </a:lnTo>
                <a:lnTo>
                  <a:pt x="8332746" y="1019672"/>
                </a:lnTo>
                <a:lnTo>
                  <a:pt x="8310462" y="947757"/>
                </a:lnTo>
                <a:lnTo>
                  <a:pt x="8289690" y="874319"/>
                </a:lnTo>
                <a:lnTo>
                  <a:pt x="8279891" y="837014"/>
                </a:lnTo>
                <a:lnTo>
                  <a:pt x="8270494" y="799311"/>
                </a:lnTo>
                <a:lnTo>
                  <a:pt x="8261506" y="761205"/>
                </a:lnTo>
                <a:lnTo>
                  <a:pt x="8252935" y="722691"/>
                </a:lnTo>
                <a:lnTo>
                  <a:pt x="8244790" y="683761"/>
                </a:lnTo>
                <a:lnTo>
                  <a:pt x="8237077" y="644412"/>
                </a:lnTo>
                <a:lnTo>
                  <a:pt x="8229806" y="604638"/>
                </a:lnTo>
                <a:lnTo>
                  <a:pt x="8222982" y="564432"/>
                </a:lnTo>
                <a:lnTo>
                  <a:pt x="8216616" y="523790"/>
                </a:lnTo>
                <a:lnTo>
                  <a:pt x="8210713" y="482705"/>
                </a:lnTo>
                <a:lnTo>
                  <a:pt x="8205283" y="441173"/>
                </a:lnTo>
                <a:lnTo>
                  <a:pt x="8200333" y="399188"/>
                </a:lnTo>
                <a:lnTo>
                  <a:pt x="8195870" y="356743"/>
                </a:lnTo>
                <a:lnTo>
                  <a:pt x="8191904" y="313834"/>
                </a:lnTo>
                <a:lnTo>
                  <a:pt x="8188440" y="270455"/>
                </a:lnTo>
                <a:lnTo>
                  <a:pt x="8185488" y="226601"/>
                </a:lnTo>
                <a:lnTo>
                  <a:pt x="8183056" y="182265"/>
                </a:lnTo>
                <a:lnTo>
                  <a:pt x="8181150" y="137443"/>
                </a:lnTo>
                <a:lnTo>
                  <a:pt x="8179779" y="92128"/>
                </a:lnTo>
                <a:lnTo>
                  <a:pt x="8178950" y="46315"/>
                </a:lnTo>
                <a:lnTo>
                  <a:pt x="8178673" y="0"/>
                </a:lnTo>
                <a:close/>
              </a:path>
            </a:pathLst>
          </a:custGeom>
          <a:solidFill>
            <a:srgbClr val="002F5E">
              <a:alpha val="50195"/>
            </a:srgbClr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5643786" y="1559284"/>
            <a:ext cx="12642627" cy="7636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73527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5666537" y="1629117"/>
            <a:ext cx="10773148" cy="7591781"/>
          </a:xfrm>
          <a:prstGeom prst="roundRect">
            <a:avLst>
              <a:gd name="adj" fmla="val 2696"/>
            </a:avLst>
          </a:prstGeom>
          <a:blipFill dpi="0" rotWithShape="1">
            <a:blip r:embed="rId4" cstate="email">
              <a:alphaModFix amt="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5643787" y="9196114"/>
            <a:ext cx="12642626" cy="129241"/>
          </a:xfrm>
          <a:prstGeom prst="rect">
            <a:avLst/>
          </a:prstGeom>
          <a:gradFill>
            <a:gsLst>
              <a:gs pos="100000">
                <a:srgbClr val="D8D0C6"/>
              </a:gs>
              <a:gs pos="50000">
                <a:srgbClr val="B1A48F"/>
              </a:gs>
              <a:gs pos="0">
                <a:srgbClr val="D8D0C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73527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5643786" y="1473574"/>
            <a:ext cx="12642627" cy="130756"/>
          </a:xfrm>
          <a:prstGeom prst="rect">
            <a:avLst/>
          </a:prstGeom>
          <a:gradFill>
            <a:gsLst>
              <a:gs pos="100000">
                <a:srgbClr val="D8D0C6"/>
              </a:gs>
              <a:gs pos="50000">
                <a:srgbClr val="B1A48F"/>
              </a:gs>
              <a:gs pos="0">
                <a:srgbClr val="D8D0C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73527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B043BB-220D-F686-89B9-170A9540E0AD}"/>
              </a:ext>
            </a:extLst>
          </p:cNvPr>
          <p:cNvSpPr txBox="1"/>
          <p:nvPr/>
        </p:nvSpPr>
        <p:spPr>
          <a:xfrm>
            <a:off x="6703728" y="2385753"/>
            <a:ext cx="10550691" cy="130035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lIns="68572" tIns="34287" rIns="68572" bIns="34287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rgbClr val="00305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number of students traveling in 2022 exceeded tour operators’ expectations. </a:t>
            </a:r>
          </a:p>
          <a:p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Tour operators expected 295,000 to travel in-country in 2022, however more than 350,000 students actually traveled.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7D100E-EC1C-36AF-F9C5-4C21A3456AA5}"/>
              </a:ext>
            </a:extLst>
          </p:cNvPr>
          <p:cNvSpPr txBox="1"/>
          <p:nvPr/>
        </p:nvSpPr>
        <p:spPr>
          <a:xfrm>
            <a:off x="6681159" y="7409645"/>
            <a:ext cx="10550691" cy="130035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lIns="68572" tIns="34287" rIns="68572" bIns="34287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rgbClr val="00305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Tour operators saw a price increase across all trip cost components. </a:t>
            </a:r>
          </a:p>
          <a:p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Rise in transportation costs drove the increase in trip prices in 2022, with nearly half of respondents reporting bus, train and air transportation increases of more than 15%.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7A29AA-E5D2-9590-8A91-F541821546A1}"/>
              </a:ext>
            </a:extLst>
          </p:cNvPr>
          <p:cNvSpPr txBox="1"/>
          <p:nvPr/>
        </p:nvSpPr>
        <p:spPr>
          <a:xfrm>
            <a:off x="6687852" y="4912146"/>
            <a:ext cx="10550691" cy="1469627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lIns="68572" tIns="34287" rIns="68572" bIns="34287" rtlCol="0">
            <a:spAutoFit/>
          </a:bodyPr>
          <a:lstStyle/>
          <a:p>
            <a:r>
              <a:rPr lang="en-US" sz="2000" b="1" dirty="0">
                <a:solidFill>
                  <a:srgbClr val="00305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In-country trips accounted for 54% of the 2019 student volume, whereas out-of-country trips recorded 22% of the 2019 student volume. </a:t>
            </a:r>
          </a:p>
          <a:p>
            <a:endParaRPr lang="en-US" sz="1100" b="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The recovery of in-country student volume was predominately driven by the USA, which </a:t>
            </a:r>
          </a:p>
          <a:p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in 2022 reached 67% of the 2019 student volume.  </a:t>
            </a:r>
          </a:p>
        </p:txBody>
      </p:sp>
      <p:pic>
        <p:nvPicPr>
          <p:cNvPr id="9" name="Graphic 8" descr="Children outline">
            <a:extLst>
              <a:ext uri="{FF2B5EF4-FFF2-40B4-BE49-F238E27FC236}">
                <a16:creationId xmlns:a16="http://schemas.microsoft.com/office/drawing/2014/main" id="{E6D934C0-2D72-877F-ECF4-208A52499D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99432" y="1938842"/>
            <a:ext cx="802213" cy="802213"/>
          </a:xfrm>
          <a:prstGeom prst="rect">
            <a:avLst/>
          </a:prstGeom>
        </p:spPr>
      </p:pic>
      <p:pic>
        <p:nvPicPr>
          <p:cNvPr id="11" name="Graphic 10" descr="Travel outline">
            <a:extLst>
              <a:ext uri="{FF2B5EF4-FFF2-40B4-BE49-F238E27FC236}">
                <a16:creationId xmlns:a16="http://schemas.microsoft.com/office/drawing/2014/main" id="{195BAD17-43C9-237B-51DD-8987769AE58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76405" y="4161848"/>
            <a:ext cx="802212" cy="802212"/>
          </a:xfrm>
          <a:prstGeom prst="rect">
            <a:avLst/>
          </a:prstGeom>
        </p:spPr>
      </p:pic>
      <p:pic>
        <p:nvPicPr>
          <p:cNvPr id="14" name="Graphic 13" descr="Upward trend outline">
            <a:extLst>
              <a:ext uri="{FF2B5EF4-FFF2-40B4-BE49-F238E27FC236}">
                <a16:creationId xmlns:a16="http://schemas.microsoft.com/office/drawing/2014/main" id="{8C2E914E-D9CE-8BC5-EA9A-C4BA213B401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640684" y="6923529"/>
            <a:ext cx="761180" cy="761180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2F08A9FA-3531-AB6A-3BB6-35EC41792242}"/>
              </a:ext>
            </a:extLst>
          </p:cNvPr>
          <p:cNvSpPr txBox="1"/>
          <p:nvPr/>
        </p:nvSpPr>
        <p:spPr>
          <a:xfrm>
            <a:off x="1135320" y="2101073"/>
            <a:ext cx="4519842" cy="569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8565" tIns="68567" rIns="68565" bIns="68567">
            <a:spAutoFit/>
          </a:bodyPr>
          <a:lstStyle/>
          <a:p>
            <a:pPr>
              <a:spcBef>
                <a:spcPts val="1500"/>
              </a:spcBef>
              <a:defRPr sz="1200" spc="600">
                <a:solidFill>
                  <a:srgbClr val="252525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lang="en-GB" sz="2800" spc="-4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"/>
                <a:sym typeface="Roboto"/>
              </a:rPr>
              <a:t>Key highlights for 2022:</a:t>
            </a:r>
            <a:endParaRPr lang="en-GB" sz="1200" spc="-40" dirty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  <a:cs typeface="Roboto"/>
              <a:sym typeface="Roboto"/>
            </a:endParaRPr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3FDBD4CF-24D0-0999-5D90-C7027C37A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495" y="637013"/>
            <a:ext cx="2148507" cy="355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7DBEF79-AD4A-A8B4-E7EE-9E590183A1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46694" y="4006552"/>
            <a:ext cx="3682357" cy="4802902"/>
          </a:xfrm>
          <a:prstGeom prst="rect">
            <a:avLst/>
          </a:prstGeom>
        </p:spPr>
      </p:pic>
      <p:pic>
        <p:nvPicPr>
          <p:cNvPr id="7" name="Picture 6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986C7B3C-1F1A-3FDC-3CB3-C9CBB5BD680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20" y="410619"/>
            <a:ext cx="2022558" cy="58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9593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>
            <a:extLst>
              <a:ext uri="{FF2B5EF4-FFF2-40B4-BE49-F238E27FC236}">
                <a16:creationId xmlns:a16="http://schemas.microsoft.com/office/drawing/2014/main" id="{DEE232B1-16FB-438B-A054-28F9DA49B1C9}"/>
              </a:ext>
            </a:extLst>
          </p:cNvPr>
          <p:cNvSpPr/>
          <p:nvPr/>
        </p:nvSpPr>
        <p:spPr>
          <a:xfrm>
            <a:off x="0" y="0"/>
            <a:ext cx="18297860" cy="10287002"/>
          </a:xfrm>
          <a:prstGeom prst="rect">
            <a:avLst/>
          </a:prstGeom>
          <a:blipFill dpi="0" rotWithShape="1">
            <a:blip r:embed="rId3" cstate="email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00"/>
          </a:p>
        </p:txBody>
      </p:sp>
      <p:sp>
        <p:nvSpPr>
          <p:cNvPr id="78" name="Flowchart: Document 77"/>
          <p:cNvSpPr/>
          <p:nvPr/>
        </p:nvSpPr>
        <p:spPr>
          <a:xfrm rot="16200000">
            <a:off x="234095" y="-234095"/>
            <a:ext cx="10287000" cy="10755189"/>
          </a:xfrm>
          <a:prstGeom prst="flowChartDocument">
            <a:avLst/>
          </a:prstGeom>
          <a:solidFill>
            <a:srgbClr val="00305E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object 35"/>
          <p:cNvSpPr/>
          <p:nvPr/>
        </p:nvSpPr>
        <p:spPr>
          <a:xfrm>
            <a:off x="795" y="892"/>
            <a:ext cx="11777955" cy="10286107"/>
          </a:xfrm>
          <a:custGeom>
            <a:avLst/>
            <a:gdLst/>
            <a:ahLst/>
            <a:cxnLst/>
            <a:rect l="l" t="t" r="r" b="b"/>
            <a:pathLst>
              <a:path w="10068560" h="5681980">
                <a:moveTo>
                  <a:pt x="8178673" y="0"/>
                </a:moveTo>
                <a:lnTo>
                  <a:pt x="0" y="0"/>
                </a:lnTo>
                <a:lnTo>
                  <a:pt x="0" y="5681472"/>
                </a:lnTo>
                <a:lnTo>
                  <a:pt x="9524365" y="5681472"/>
                </a:lnTo>
                <a:lnTo>
                  <a:pt x="9552955" y="5635156"/>
                </a:lnTo>
                <a:lnTo>
                  <a:pt x="9580677" y="5589343"/>
                </a:lnTo>
                <a:lnTo>
                  <a:pt x="9607540" y="5544028"/>
                </a:lnTo>
                <a:lnTo>
                  <a:pt x="9633551" y="5499206"/>
                </a:lnTo>
                <a:lnTo>
                  <a:pt x="9658717" y="5454870"/>
                </a:lnTo>
                <a:lnTo>
                  <a:pt x="9683047" y="5411016"/>
                </a:lnTo>
                <a:lnTo>
                  <a:pt x="9706549" y="5367637"/>
                </a:lnTo>
                <a:lnTo>
                  <a:pt x="9729229" y="5324728"/>
                </a:lnTo>
                <a:lnTo>
                  <a:pt x="9751097" y="5282283"/>
                </a:lnTo>
                <a:lnTo>
                  <a:pt x="9772160" y="5240298"/>
                </a:lnTo>
                <a:lnTo>
                  <a:pt x="9792426" y="5198766"/>
                </a:lnTo>
                <a:lnTo>
                  <a:pt x="9811902" y="5157681"/>
                </a:lnTo>
                <a:lnTo>
                  <a:pt x="9830597" y="5117039"/>
                </a:lnTo>
                <a:lnTo>
                  <a:pt x="9848518" y="5076833"/>
                </a:lnTo>
                <a:lnTo>
                  <a:pt x="9865673" y="5037059"/>
                </a:lnTo>
                <a:lnTo>
                  <a:pt x="9882070" y="4997710"/>
                </a:lnTo>
                <a:lnTo>
                  <a:pt x="9897717" y="4958780"/>
                </a:lnTo>
                <a:lnTo>
                  <a:pt x="9912621" y="4920266"/>
                </a:lnTo>
                <a:lnTo>
                  <a:pt x="9926791" y="4882160"/>
                </a:lnTo>
                <a:lnTo>
                  <a:pt x="9940235" y="4844457"/>
                </a:lnTo>
                <a:lnTo>
                  <a:pt x="9952959" y="4807152"/>
                </a:lnTo>
                <a:lnTo>
                  <a:pt x="9964973" y="4770240"/>
                </a:lnTo>
                <a:lnTo>
                  <a:pt x="9976283" y="4733714"/>
                </a:lnTo>
                <a:lnTo>
                  <a:pt x="9996825" y="4661799"/>
                </a:lnTo>
                <a:lnTo>
                  <a:pt x="10014649" y="4591364"/>
                </a:lnTo>
                <a:lnTo>
                  <a:pt x="10029817" y="4522363"/>
                </a:lnTo>
                <a:lnTo>
                  <a:pt x="10042391" y="4454754"/>
                </a:lnTo>
                <a:lnTo>
                  <a:pt x="10052435" y="4388491"/>
                </a:lnTo>
                <a:lnTo>
                  <a:pt x="10060010" y="4323529"/>
                </a:lnTo>
                <a:lnTo>
                  <a:pt x="10065181" y="4259824"/>
                </a:lnTo>
                <a:lnTo>
                  <a:pt x="10068008" y="4197332"/>
                </a:lnTo>
                <a:lnTo>
                  <a:pt x="10068563" y="4166527"/>
                </a:lnTo>
                <a:lnTo>
                  <a:pt x="10068556" y="4136008"/>
                </a:lnTo>
                <a:lnTo>
                  <a:pt x="10066887" y="4075807"/>
                </a:lnTo>
                <a:lnTo>
                  <a:pt x="10063063" y="4016686"/>
                </a:lnTo>
                <a:lnTo>
                  <a:pt x="10057147" y="3958599"/>
                </a:lnTo>
                <a:lnTo>
                  <a:pt x="10049202" y="3901502"/>
                </a:lnTo>
                <a:lnTo>
                  <a:pt x="10039291" y="3845351"/>
                </a:lnTo>
                <a:lnTo>
                  <a:pt x="10027475" y="3790101"/>
                </a:lnTo>
                <a:lnTo>
                  <a:pt x="10013819" y="3735708"/>
                </a:lnTo>
                <a:lnTo>
                  <a:pt x="9998384" y="3682127"/>
                </a:lnTo>
                <a:lnTo>
                  <a:pt x="9981234" y="3629313"/>
                </a:lnTo>
                <a:lnTo>
                  <a:pt x="9962430" y="3577223"/>
                </a:lnTo>
                <a:lnTo>
                  <a:pt x="9942036" y="3525811"/>
                </a:lnTo>
                <a:lnTo>
                  <a:pt x="9920114" y="3475033"/>
                </a:lnTo>
                <a:lnTo>
                  <a:pt x="9896727" y="3424845"/>
                </a:lnTo>
                <a:lnTo>
                  <a:pt x="9871938" y="3375202"/>
                </a:lnTo>
                <a:lnTo>
                  <a:pt x="9845809" y="3326059"/>
                </a:lnTo>
                <a:lnTo>
                  <a:pt x="9818403" y="3277373"/>
                </a:lnTo>
                <a:lnTo>
                  <a:pt x="9789783" y="3229098"/>
                </a:lnTo>
                <a:lnTo>
                  <a:pt x="9760011" y="3181190"/>
                </a:lnTo>
                <a:lnTo>
                  <a:pt x="9729151" y="3133605"/>
                </a:lnTo>
                <a:lnTo>
                  <a:pt x="9697264" y="3086298"/>
                </a:lnTo>
                <a:lnTo>
                  <a:pt x="9664413" y="3039225"/>
                </a:lnTo>
                <a:lnTo>
                  <a:pt x="9630662" y="2992341"/>
                </a:lnTo>
                <a:lnTo>
                  <a:pt x="9596073" y="2945601"/>
                </a:lnTo>
                <a:lnTo>
                  <a:pt x="9560708" y="2898962"/>
                </a:lnTo>
                <a:lnTo>
                  <a:pt x="9524630" y="2852378"/>
                </a:lnTo>
                <a:lnTo>
                  <a:pt x="9469314" y="2782509"/>
                </a:lnTo>
                <a:lnTo>
                  <a:pt x="9393649" y="2689130"/>
                </a:lnTo>
                <a:lnTo>
                  <a:pt x="9138437" y="2379809"/>
                </a:lnTo>
                <a:lnTo>
                  <a:pt x="9058913" y="2281513"/>
                </a:lnTo>
                <a:lnTo>
                  <a:pt x="8999510" y="2206438"/>
                </a:lnTo>
                <a:lnTo>
                  <a:pt x="8960141" y="2155660"/>
                </a:lnTo>
                <a:lnTo>
                  <a:pt x="8921030" y="2104248"/>
                </a:lnTo>
                <a:lnTo>
                  <a:pt x="8882240" y="2052158"/>
                </a:lnTo>
                <a:lnTo>
                  <a:pt x="8843835" y="1999344"/>
                </a:lnTo>
                <a:lnTo>
                  <a:pt x="8805877" y="1945763"/>
                </a:lnTo>
                <a:lnTo>
                  <a:pt x="8768428" y="1891370"/>
                </a:lnTo>
                <a:lnTo>
                  <a:pt x="8731551" y="1836120"/>
                </a:lnTo>
                <a:lnTo>
                  <a:pt x="8695310" y="1779969"/>
                </a:lnTo>
                <a:lnTo>
                  <a:pt x="8659765" y="1722872"/>
                </a:lnTo>
                <a:lnTo>
                  <a:pt x="8624981" y="1664785"/>
                </a:lnTo>
                <a:lnTo>
                  <a:pt x="8591020" y="1605664"/>
                </a:lnTo>
                <a:lnTo>
                  <a:pt x="8557945" y="1545463"/>
                </a:lnTo>
                <a:lnTo>
                  <a:pt x="8525818" y="1484139"/>
                </a:lnTo>
                <a:lnTo>
                  <a:pt x="8494702" y="1421647"/>
                </a:lnTo>
                <a:lnTo>
                  <a:pt x="8464659" y="1357942"/>
                </a:lnTo>
                <a:lnTo>
                  <a:pt x="8435753" y="1292980"/>
                </a:lnTo>
                <a:lnTo>
                  <a:pt x="8408046" y="1226717"/>
                </a:lnTo>
                <a:lnTo>
                  <a:pt x="8381601" y="1159108"/>
                </a:lnTo>
                <a:lnTo>
                  <a:pt x="8356480" y="1090107"/>
                </a:lnTo>
                <a:lnTo>
                  <a:pt x="8332746" y="1019672"/>
                </a:lnTo>
                <a:lnTo>
                  <a:pt x="8310462" y="947757"/>
                </a:lnTo>
                <a:lnTo>
                  <a:pt x="8289690" y="874319"/>
                </a:lnTo>
                <a:lnTo>
                  <a:pt x="8279891" y="837014"/>
                </a:lnTo>
                <a:lnTo>
                  <a:pt x="8270494" y="799311"/>
                </a:lnTo>
                <a:lnTo>
                  <a:pt x="8261506" y="761205"/>
                </a:lnTo>
                <a:lnTo>
                  <a:pt x="8252935" y="722691"/>
                </a:lnTo>
                <a:lnTo>
                  <a:pt x="8244790" y="683761"/>
                </a:lnTo>
                <a:lnTo>
                  <a:pt x="8237077" y="644412"/>
                </a:lnTo>
                <a:lnTo>
                  <a:pt x="8229806" y="604638"/>
                </a:lnTo>
                <a:lnTo>
                  <a:pt x="8222982" y="564432"/>
                </a:lnTo>
                <a:lnTo>
                  <a:pt x="8216616" y="523790"/>
                </a:lnTo>
                <a:lnTo>
                  <a:pt x="8210713" y="482705"/>
                </a:lnTo>
                <a:lnTo>
                  <a:pt x="8205283" y="441173"/>
                </a:lnTo>
                <a:lnTo>
                  <a:pt x="8200333" y="399188"/>
                </a:lnTo>
                <a:lnTo>
                  <a:pt x="8195870" y="356743"/>
                </a:lnTo>
                <a:lnTo>
                  <a:pt x="8191904" y="313834"/>
                </a:lnTo>
                <a:lnTo>
                  <a:pt x="8188440" y="270455"/>
                </a:lnTo>
                <a:lnTo>
                  <a:pt x="8185488" y="226601"/>
                </a:lnTo>
                <a:lnTo>
                  <a:pt x="8183056" y="182265"/>
                </a:lnTo>
                <a:lnTo>
                  <a:pt x="8181150" y="137443"/>
                </a:lnTo>
                <a:lnTo>
                  <a:pt x="8179779" y="92128"/>
                </a:lnTo>
                <a:lnTo>
                  <a:pt x="8178950" y="46315"/>
                </a:lnTo>
                <a:lnTo>
                  <a:pt x="8178673" y="0"/>
                </a:lnTo>
                <a:close/>
              </a:path>
            </a:pathLst>
          </a:custGeom>
          <a:solidFill>
            <a:srgbClr val="002F5E">
              <a:alpha val="50195"/>
            </a:srgbClr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2814024" y="1771554"/>
            <a:ext cx="12921521" cy="7636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73527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2814024" y="9408384"/>
            <a:ext cx="12921521" cy="85708"/>
          </a:xfrm>
          <a:prstGeom prst="rect">
            <a:avLst/>
          </a:prstGeom>
          <a:gradFill>
            <a:gsLst>
              <a:gs pos="100000">
                <a:srgbClr val="D8D0C6"/>
              </a:gs>
              <a:gs pos="50000">
                <a:srgbClr val="B1A48F"/>
              </a:gs>
              <a:gs pos="0">
                <a:srgbClr val="D8D0C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73527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2814025" y="1685844"/>
            <a:ext cx="12921520" cy="85710"/>
          </a:xfrm>
          <a:prstGeom prst="rect">
            <a:avLst/>
          </a:prstGeom>
          <a:gradFill>
            <a:gsLst>
              <a:gs pos="100000">
                <a:srgbClr val="D8D0C6"/>
              </a:gs>
              <a:gs pos="50000">
                <a:srgbClr val="B1A48F"/>
              </a:gs>
              <a:gs pos="0">
                <a:srgbClr val="D8D0C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73527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B14A8C6-C56D-4B5B-8DC2-0E6E9B27100A}"/>
              </a:ext>
            </a:extLst>
          </p:cNvPr>
          <p:cNvSpPr txBox="1"/>
          <p:nvPr/>
        </p:nvSpPr>
        <p:spPr>
          <a:xfrm>
            <a:off x="3438144" y="2389156"/>
            <a:ext cx="11313404" cy="6276071"/>
          </a:xfrm>
          <a:prstGeom prst="rect">
            <a:avLst/>
          </a:prstGeom>
          <a:noFill/>
          <a:ln>
            <a:noFill/>
            <a:prstDash val="sysDot"/>
          </a:ln>
          <a:effectLst/>
        </p:spPr>
        <p:txBody>
          <a:bodyPr wrap="square" lIns="68572" tIns="34287" rIns="68572" bIns="34287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7200" b="1" dirty="0">
                <a:solidFill>
                  <a:srgbClr val="00305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THANK YOU </a:t>
            </a:r>
          </a:p>
          <a:p>
            <a:pPr algn="ctr">
              <a:lnSpc>
                <a:spcPct val="200000"/>
              </a:lnSpc>
            </a:pPr>
            <a:r>
              <a:rPr lang="en-US" sz="2800" b="1" dirty="0">
                <a:latin typeface="Roboto" panose="02000000000000000000" pitchFamily="2" charset="0"/>
                <a:ea typeface="Roboto" panose="02000000000000000000" pitchFamily="2" charset="0"/>
              </a:rPr>
              <a:t>TO ALL STUDENT TRAVEL BUSINESS BAROMETER PARTICIPANTS.</a:t>
            </a:r>
          </a:p>
          <a:p>
            <a:pPr algn="ctr">
              <a:lnSpc>
                <a:spcPct val="200000"/>
              </a:lnSpc>
            </a:pPr>
            <a:endParaRPr lang="en-US" sz="28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algn="ctr">
              <a:lnSpc>
                <a:spcPct val="200000"/>
              </a:lnSpc>
            </a:pPr>
            <a:endParaRPr lang="en-GB" sz="2000" b="1" dirty="0">
              <a:solidFill>
                <a:srgbClr val="00305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>
              <a:lnSpc>
                <a:spcPct val="200000"/>
              </a:lnSpc>
            </a:pPr>
            <a:endParaRPr lang="en-GB" sz="2000" b="1" dirty="0">
              <a:solidFill>
                <a:srgbClr val="00305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>
              <a:lnSpc>
                <a:spcPct val="200000"/>
              </a:lnSpc>
            </a:pPr>
            <a:endParaRPr lang="en-GB" sz="2000" b="1" dirty="0">
              <a:solidFill>
                <a:srgbClr val="00305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>
              <a:lnSpc>
                <a:spcPct val="200000"/>
              </a:lnSpc>
            </a:pPr>
            <a:r>
              <a:rPr lang="en-GB" sz="1600" b="1" dirty="0">
                <a:latin typeface="Roboto" panose="02000000000000000000" pitchFamily="2" charset="0"/>
                <a:ea typeface="Roboto" panose="02000000000000000000" pitchFamily="2" charset="0"/>
              </a:rPr>
              <a:t>For more information about the Barometer, please contact research@syta.org.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E206A06C-2477-770E-EC63-ADF2619A3F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495" y="637013"/>
            <a:ext cx="2148507" cy="3550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EB515C9F-F089-7D94-2D7B-83CEA277B3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20" y="410619"/>
            <a:ext cx="2022558" cy="58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74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>
            <a:extLst>
              <a:ext uri="{FF2B5EF4-FFF2-40B4-BE49-F238E27FC236}">
                <a16:creationId xmlns:a16="http://schemas.microsoft.com/office/drawing/2014/main" id="{DEE232B1-16FB-438B-A054-28F9DA49B1C9}"/>
              </a:ext>
            </a:extLst>
          </p:cNvPr>
          <p:cNvSpPr/>
          <p:nvPr/>
        </p:nvSpPr>
        <p:spPr>
          <a:xfrm>
            <a:off x="0" y="0"/>
            <a:ext cx="18297860" cy="10287002"/>
          </a:xfrm>
          <a:prstGeom prst="rect">
            <a:avLst/>
          </a:prstGeom>
          <a:blipFill dpi="0" rotWithShape="1">
            <a:blip r:embed="rId3" cstate="email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00"/>
          </a:p>
        </p:txBody>
      </p:sp>
      <p:sp>
        <p:nvSpPr>
          <p:cNvPr id="78" name="Flowchart: Document 77"/>
          <p:cNvSpPr/>
          <p:nvPr/>
        </p:nvSpPr>
        <p:spPr>
          <a:xfrm rot="16200000">
            <a:off x="234095" y="-234095"/>
            <a:ext cx="10287000" cy="10755189"/>
          </a:xfrm>
          <a:prstGeom prst="flowChartDocument">
            <a:avLst/>
          </a:prstGeom>
          <a:solidFill>
            <a:srgbClr val="00305E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object 35"/>
          <p:cNvSpPr/>
          <p:nvPr/>
        </p:nvSpPr>
        <p:spPr>
          <a:xfrm>
            <a:off x="795" y="892"/>
            <a:ext cx="11777955" cy="10286107"/>
          </a:xfrm>
          <a:custGeom>
            <a:avLst/>
            <a:gdLst/>
            <a:ahLst/>
            <a:cxnLst/>
            <a:rect l="l" t="t" r="r" b="b"/>
            <a:pathLst>
              <a:path w="10068560" h="5681980">
                <a:moveTo>
                  <a:pt x="8178673" y="0"/>
                </a:moveTo>
                <a:lnTo>
                  <a:pt x="0" y="0"/>
                </a:lnTo>
                <a:lnTo>
                  <a:pt x="0" y="5681472"/>
                </a:lnTo>
                <a:lnTo>
                  <a:pt x="9524365" y="5681472"/>
                </a:lnTo>
                <a:lnTo>
                  <a:pt x="9552955" y="5635156"/>
                </a:lnTo>
                <a:lnTo>
                  <a:pt x="9580677" y="5589343"/>
                </a:lnTo>
                <a:lnTo>
                  <a:pt x="9607540" y="5544028"/>
                </a:lnTo>
                <a:lnTo>
                  <a:pt x="9633551" y="5499206"/>
                </a:lnTo>
                <a:lnTo>
                  <a:pt x="9658717" y="5454870"/>
                </a:lnTo>
                <a:lnTo>
                  <a:pt x="9683047" y="5411016"/>
                </a:lnTo>
                <a:lnTo>
                  <a:pt x="9706549" y="5367637"/>
                </a:lnTo>
                <a:lnTo>
                  <a:pt x="9729229" y="5324728"/>
                </a:lnTo>
                <a:lnTo>
                  <a:pt x="9751097" y="5282283"/>
                </a:lnTo>
                <a:lnTo>
                  <a:pt x="9772160" y="5240298"/>
                </a:lnTo>
                <a:lnTo>
                  <a:pt x="9792426" y="5198766"/>
                </a:lnTo>
                <a:lnTo>
                  <a:pt x="9811902" y="5157681"/>
                </a:lnTo>
                <a:lnTo>
                  <a:pt x="9830597" y="5117039"/>
                </a:lnTo>
                <a:lnTo>
                  <a:pt x="9848518" y="5076833"/>
                </a:lnTo>
                <a:lnTo>
                  <a:pt x="9865673" y="5037059"/>
                </a:lnTo>
                <a:lnTo>
                  <a:pt x="9882070" y="4997710"/>
                </a:lnTo>
                <a:lnTo>
                  <a:pt x="9897717" y="4958780"/>
                </a:lnTo>
                <a:lnTo>
                  <a:pt x="9912621" y="4920266"/>
                </a:lnTo>
                <a:lnTo>
                  <a:pt x="9926791" y="4882160"/>
                </a:lnTo>
                <a:lnTo>
                  <a:pt x="9940235" y="4844457"/>
                </a:lnTo>
                <a:lnTo>
                  <a:pt x="9952959" y="4807152"/>
                </a:lnTo>
                <a:lnTo>
                  <a:pt x="9964973" y="4770240"/>
                </a:lnTo>
                <a:lnTo>
                  <a:pt x="9976283" y="4733714"/>
                </a:lnTo>
                <a:lnTo>
                  <a:pt x="9996825" y="4661799"/>
                </a:lnTo>
                <a:lnTo>
                  <a:pt x="10014649" y="4591364"/>
                </a:lnTo>
                <a:lnTo>
                  <a:pt x="10029817" y="4522363"/>
                </a:lnTo>
                <a:lnTo>
                  <a:pt x="10042391" y="4454754"/>
                </a:lnTo>
                <a:lnTo>
                  <a:pt x="10052435" y="4388491"/>
                </a:lnTo>
                <a:lnTo>
                  <a:pt x="10060010" y="4323529"/>
                </a:lnTo>
                <a:lnTo>
                  <a:pt x="10065181" y="4259824"/>
                </a:lnTo>
                <a:lnTo>
                  <a:pt x="10068008" y="4197332"/>
                </a:lnTo>
                <a:lnTo>
                  <a:pt x="10068563" y="4166527"/>
                </a:lnTo>
                <a:lnTo>
                  <a:pt x="10068556" y="4136008"/>
                </a:lnTo>
                <a:lnTo>
                  <a:pt x="10066887" y="4075807"/>
                </a:lnTo>
                <a:lnTo>
                  <a:pt x="10063063" y="4016686"/>
                </a:lnTo>
                <a:lnTo>
                  <a:pt x="10057147" y="3958599"/>
                </a:lnTo>
                <a:lnTo>
                  <a:pt x="10049202" y="3901502"/>
                </a:lnTo>
                <a:lnTo>
                  <a:pt x="10039291" y="3845351"/>
                </a:lnTo>
                <a:lnTo>
                  <a:pt x="10027475" y="3790101"/>
                </a:lnTo>
                <a:lnTo>
                  <a:pt x="10013819" y="3735708"/>
                </a:lnTo>
                <a:lnTo>
                  <a:pt x="9998384" y="3682127"/>
                </a:lnTo>
                <a:lnTo>
                  <a:pt x="9981234" y="3629313"/>
                </a:lnTo>
                <a:lnTo>
                  <a:pt x="9962430" y="3577223"/>
                </a:lnTo>
                <a:lnTo>
                  <a:pt x="9942036" y="3525811"/>
                </a:lnTo>
                <a:lnTo>
                  <a:pt x="9920114" y="3475033"/>
                </a:lnTo>
                <a:lnTo>
                  <a:pt x="9896727" y="3424845"/>
                </a:lnTo>
                <a:lnTo>
                  <a:pt x="9871938" y="3375202"/>
                </a:lnTo>
                <a:lnTo>
                  <a:pt x="9845809" y="3326059"/>
                </a:lnTo>
                <a:lnTo>
                  <a:pt x="9818403" y="3277373"/>
                </a:lnTo>
                <a:lnTo>
                  <a:pt x="9789783" y="3229098"/>
                </a:lnTo>
                <a:lnTo>
                  <a:pt x="9760011" y="3181190"/>
                </a:lnTo>
                <a:lnTo>
                  <a:pt x="9729151" y="3133605"/>
                </a:lnTo>
                <a:lnTo>
                  <a:pt x="9697264" y="3086298"/>
                </a:lnTo>
                <a:lnTo>
                  <a:pt x="9664413" y="3039225"/>
                </a:lnTo>
                <a:lnTo>
                  <a:pt x="9630662" y="2992341"/>
                </a:lnTo>
                <a:lnTo>
                  <a:pt x="9596073" y="2945601"/>
                </a:lnTo>
                <a:lnTo>
                  <a:pt x="9560708" y="2898962"/>
                </a:lnTo>
                <a:lnTo>
                  <a:pt x="9524630" y="2852378"/>
                </a:lnTo>
                <a:lnTo>
                  <a:pt x="9469314" y="2782509"/>
                </a:lnTo>
                <a:lnTo>
                  <a:pt x="9393649" y="2689130"/>
                </a:lnTo>
                <a:lnTo>
                  <a:pt x="9138437" y="2379809"/>
                </a:lnTo>
                <a:lnTo>
                  <a:pt x="9058913" y="2281513"/>
                </a:lnTo>
                <a:lnTo>
                  <a:pt x="8999510" y="2206438"/>
                </a:lnTo>
                <a:lnTo>
                  <a:pt x="8960141" y="2155660"/>
                </a:lnTo>
                <a:lnTo>
                  <a:pt x="8921030" y="2104248"/>
                </a:lnTo>
                <a:lnTo>
                  <a:pt x="8882240" y="2052158"/>
                </a:lnTo>
                <a:lnTo>
                  <a:pt x="8843835" y="1999344"/>
                </a:lnTo>
                <a:lnTo>
                  <a:pt x="8805877" y="1945763"/>
                </a:lnTo>
                <a:lnTo>
                  <a:pt x="8768428" y="1891370"/>
                </a:lnTo>
                <a:lnTo>
                  <a:pt x="8731551" y="1836120"/>
                </a:lnTo>
                <a:lnTo>
                  <a:pt x="8695310" y="1779969"/>
                </a:lnTo>
                <a:lnTo>
                  <a:pt x="8659765" y="1722872"/>
                </a:lnTo>
                <a:lnTo>
                  <a:pt x="8624981" y="1664785"/>
                </a:lnTo>
                <a:lnTo>
                  <a:pt x="8591020" y="1605664"/>
                </a:lnTo>
                <a:lnTo>
                  <a:pt x="8557945" y="1545463"/>
                </a:lnTo>
                <a:lnTo>
                  <a:pt x="8525818" y="1484139"/>
                </a:lnTo>
                <a:lnTo>
                  <a:pt x="8494702" y="1421647"/>
                </a:lnTo>
                <a:lnTo>
                  <a:pt x="8464659" y="1357942"/>
                </a:lnTo>
                <a:lnTo>
                  <a:pt x="8435753" y="1292980"/>
                </a:lnTo>
                <a:lnTo>
                  <a:pt x="8408046" y="1226717"/>
                </a:lnTo>
                <a:lnTo>
                  <a:pt x="8381601" y="1159108"/>
                </a:lnTo>
                <a:lnTo>
                  <a:pt x="8356480" y="1090107"/>
                </a:lnTo>
                <a:lnTo>
                  <a:pt x="8332746" y="1019672"/>
                </a:lnTo>
                <a:lnTo>
                  <a:pt x="8310462" y="947757"/>
                </a:lnTo>
                <a:lnTo>
                  <a:pt x="8289690" y="874319"/>
                </a:lnTo>
                <a:lnTo>
                  <a:pt x="8279891" y="837014"/>
                </a:lnTo>
                <a:lnTo>
                  <a:pt x="8270494" y="799311"/>
                </a:lnTo>
                <a:lnTo>
                  <a:pt x="8261506" y="761205"/>
                </a:lnTo>
                <a:lnTo>
                  <a:pt x="8252935" y="722691"/>
                </a:lnTo>
                <a:lnTo>
                  <a:pt x="8244790" y="683761"/>
                </a:lnTo>
                <a:lnTo>
                  <a:pt x="8237077" y="644412"/>
                </a:lnTo>
                <a:lnTo>
                  <a:pt x="8229806" y="604638"/>
                </a:lnTo>
                <a:lnTo>
                  <a:pt x="8222982" y="564432"/>
                </a:lnTo>
                <a:lnTo>
                  <a:pt x="8216616" y="523790"/>
                </a:lnTo>
                <a:lnTo>
                  <a:pt x="8210713" y="482705"/>
                </a:lnTo>
                <a:lnTo>
                  <a:pt x="8205283" y="441173"/>
                </a:lnTo>
                <a:lnTo>
                  <a:pt x="8200333" y="399188"/>
                </a:lnTo>
                <a:lnTo>
                  <a:pt x="8195870" y="356743"/>
                </a:lnTo>
                <a:lnTo>
                  <a:pt x="8191904" y="313834"/>
                </a:lnTo>
                <a:lnTo>
                  <a:pt x="8188440" y="270455"/>
                </a:lnTo>
                <a:lnTo>
                  <a:pt x="8185488" y="226601"/>
                </a:lnTo>
                <a:lnTo>
                  <a:pt x="8183056" y="182265"/>
                </a:lnTo>
                <a:lnTo>
                  <a:pt x="8181150" y="137443"/>
                </a:lnTo>
                <a:lnTo>
                  <a:pt x="8179779" y="92128"/>
                </a:lnTo>
                <a:lnTo>
                  <a:pt x="8178950" y="46315"/>
                </a:lnTo>
                <a:lnTo>
                  <a:pt x="8178673" y="0"/>
                </a:lnTo>
                <a:close/>
              </a:path>
            </a:pathLst>
          </a:custGeom>
          <a:solidFill>
            <a:srgbClr val="002F5E">
              <a:alpha val="50195"/>
            </a:srgbClr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0" y="1559284"/>
            <a:ext cx="18286413" cy="7636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73527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6672272" y="1604330"/>
            <a:ext cx="11614141" cy="7591781"/>
          </a:xfrm>
          <a:prstGeom prst="roundRect">
            <a:avLst>
              <a:gd name="adj" fmla="val 2696"/>
            </a:avLst>
          </a:prstGeom>
          <a:blipFill dpi="0" rotWithShape="1">
            <a:blip r:embed="rId4" cstate="email">
              <a:alphaModFix amt="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1" y="9196114"/>
            <a:ext cx="18286411" cy="129241"/>
          </a:xfrm>
          <a:prstGeom prst="rect">
            <a:avLst/>
          </a:prstGeom>
          <a:gradFill>
            <a:gsLst>
              <a:gs pos="100000">
                <a:srgbClr val="D8D0C6"/>
              </a:gs>
              <a:gs pos="50000">
                <a:srgbClr val="B1A48F"/>
              </a:gs>
              <a:gs pos="0">
                <a:srgbClr val="D8D0C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73527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0" y="1473574"/>
            <a:ext cx="18286413" cy="130756"/>
          </a:xfrm>
          <a:prstGeom prst="rect">
            <a:avLst/>
          </a:prstGeom>
          <a:gradFill>
            <a:gsLst>
              <a:gs pos="100000">
                <a:srgbClr val="D8D0C6"/>
              </a:gs>
              <a:gs pos="50000">
                <a:srgbClr val="B1A48F"/>
              </a:gs>
              <a:gs pos="0">
                <a:srgbClr val="D8D0C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73527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E206A06C-2477-770E-EC63-ADF2619A3F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495" y="637013"/>
            <a:ext cx="2148507" cy="3550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B043BB-220D-F686-89B9-170A9540E0AD}"/>
              </a:ext>
            </a:extLst>
          </p:cNvPr>
          <p:cNvSpPr txBox="1"/>
          <p:nvPr/>
        </p:nvSpPr>
        <p:spPr>
          <a:xfrm>
            <a:off x="1146694" y="2027473"/>
            <a:ext cx="16569805" cy="6635144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lIns="68572" tIns="34287" rIns="68572" bIns="34287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rgbClr val="00305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STUDENT TRAVEL BUSINESS BAROMETER 2022 CONTAINS: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Number of student taking trips in-country and out-of-country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Market recovery levels and forecast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Students’ travel plans and trip parameters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Changes in the trip price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Trip funding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Country profiles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Transportation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b="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00305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DEFINITIONS: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Student group travel:</a:t>
            </a:r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 tours composed of at least two people aged 10–18, traveling out of their day-to-day environment on the same dates and following the same itinerary.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In-country travel </a:t>
            </a:r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refers to any trip conducted within the students’ own country.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Out-of-country travel </a:t>
            </a:r>
            <a:r>
              <a:rPr lang="en-US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refers to any trip which includes traveling from one country to another. </a:t>
            </a:r>
          </a:p>
        </p:txBody>
      </p:sp>
      <p:pic>
        <p:nvPicPr>
          <p:cNvPr id="3" name="Picture 2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C6E64E62-19F4-2CB5-8F0B-BABE4A77D98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20" y="410619"/>
            <a:ext cx="2022558" cy="58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657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0" y="1819108"/>
            <a:ext cx="18286413" cy="8467892"/>
          </a:xfrm>
          <a:prstGeom prst="roundRect">
            <a:avLst>
              <a:gd name="adj" fmla="val 2696"/>
            </a:avLst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endParaRPr lang="en-US" sz="2000" b="1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6921935" y="637815"/>
            <a:ext cx="517593" cy="517593"/>
          </a:xfrm>
          <a:prstGeom prst="ellipse">
            <a:avLst/>
          </a:prstGeom>
          <a:solidFill>
            <a:srgbClr val="B1A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26FC6A52-8F7C-4525-B7D0-949C7FC7B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46704" y="715857"/>
            <a:ext cx="668054" cy="361507"/>
          </a:xfrm>
          <a:ln>
            <a:noFill/>
          </a:ln>
        </p:spPr>
        <p:txBody>
          <a:bodyPr/>
          <a:lstStyle/>
          <a:p>
            <a:pPr algn="ctr"/>
            <a:fld id="{C74190DE-7D60-46FC-AF13-39360AF06A62}" type="slidenum">
              <a:rPr lang="en-GB" sz="14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 algn="ctr"/>
              <a:t>4</a:t>
            </a:fld>
            <a:endParaRPr lang="en-GB" sz="1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896" y="750339"/>
            <a:ext cx="1786279" cy="29522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109362" y="9712246"/>
            <a:ext cx="102857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Source: </a:t>
            </a:r>
            <a:r>
              <a:rPr lang="en-GB" sz="1400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SYTA &amp; BONARD, 2023, n=140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75CAB95-C98B-4EB1-9D43-A612E9F9CB18}"/>
              </a:ext>
            </a:extLst>
          </p:cNvPr>
          <p:cNvSpPr txBox="1"/>
          <p:nvPr/>
        </p:nvSpPr>
        <p:spPr>
          <a:xfrm>
            <a:off x="1109362" y="1834782"/>
            <a:ext cx="16330165" cy="507817"/>
          </a:xfrm>
          <a:prstGeom prst="rect">
            <a:avLst/>
          </a:prstGeom>
          <a:solidFill>
            <a:srgbClr val="2B9B96"/>
          </a:solidFill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sz="2400" spc="-5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Overall student volume: In-country and Out-of-country</a:t>
            </a:r>
          </a:p>
        </p:txBody>
      </p:sp>
      <p:pic>
        <p:nvPicPr>
          <p:cNvPr id="89" name="object 4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09362" y="2342599"/>
            <a:ext cx="16329600" cy="112755"/>
          </a:xfrm>
          <a:prstGeom prst="rect">
            <a:avLst/>
          </a:prstGeom>
        </p:spPr>
      </p:pic>
      <p:pic>
        <p:nvPicPr>
          <p:cNvPr id="3" name="Graphic 2" descr="Schoolhouse outline">
            <a:extLst>
              <a:ext uri="{FF2B5EF4-FFF2-40B4-BE49-F238E27FC236}">
                <a16:creationId xmlns:a16="http://schemas.microsoft.com/office/drawing/2014/main" id="{12AC0E7E-B872-E58C-290E-8351632317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78098" y="584503"/>
            <a:ext cx="581770" cy="5817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7D54AA-E7D2-0187-2D34-CB933941045C}"/>
              </a:ext>
            </a:extLst>
          </p:cNvPr>
          <p:cNvSpPr txBox="1"/>
          <p:nvPr/>
        </p:nvSpPr>
        <p:spPr>
          <a:xfrm>
            <a:off x="1575774" y="596535"/>
            <a:ext cx="9856392" cy="600150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b="1" spc="-50" dirty="0">
                <a:solidFill>
                  <a:srgbClr val="00305E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Market Overview</a:t>
            </a:r>
            <a:endParaRPr lang="en-GB" spc="-50" dirty="0">
              <a:solidFill>
                <a:srgbClr val="00305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CD87CDC4-322B-A0D8-C935-C75E81D163EB}"/>
              </a:ext>
            </a:extLst>
          </p:cNvPr>
          <p:cNvSpPr/>
          <p:nvPr/>
        </p:nvSpPr>
        <p:spPr>
          <a:xfrm>
            <a:off x="1432785" y="676798"/>
            <a:ext cx="313637" cy="403352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CC58CE-34C9-F163-F301-02148CF0452C}"/>
              </a:ext>
            </a:extLst>
          </p:cNvPr>
          <p:cNvCxnSpPr/>
          <p:nvPr/>
        </p:nvCxnSpPr>
        <p:spPr>
          <a:xfrm flipH="1">
            <a:off x="1424547" y="672253"/>
            <a:ext cx="109161" cy="441486"/>
          </a:xfrm>
          <a:prstGeom prst="line">
            <a:avLst/>
          </a:prstGeom>
          <a:ln w="19050">
            <a:solidFill>
              <a:srgbClr val="0030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A29438B9-720C-7FEB-52AC-4C273964F8B0}"/>
              </a:ext>
            </a:extLst>
          </p:cNvPr>
          <p:cNvSpPr txBox="1"/>
          <p:nvPr/>
        </p:nvSpPr>
        <p:spPr>
          <a:xfrm>
            <a:off x="2968266" y="4227736"/>
            <a:ext cx="1800000" cy="754038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endParaRPr lang="en-US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algn="ctr"/>
            <a:endParaRPr lang="en-US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A96BADC2-C526-18AD-7A87-88503C7819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0828995"/>
              </p:ext>
            </p:extLst>
          </p:nvPr>
        </p:nvGraphicFramePr>
        <p:xfrm>
          <a:off x="1109362" y="3006299"/>
          <a:ext cx="14060080" cy="613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70E58D79-912D-B494-52A9-F2B9A5FA32C3}"/>
              </a:ext>
            </a:extLst>
          </p:cNvPr>
          <p:cNvSpPr txBox="1"/>
          <p:nvPr/>
        </p:nvSpPr>
        <p:spPr>
          <a:xfrm>
            <a:off x="2838002" y="3548946"/>
            <a:ext cx="1800000" cy="446262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highlight>
                  <a:srgbClr val="00305E"/>
                </a:highlight>
                <a:latin typeface="Roboto" panose="02000000000000000000" pitchFamily="2" charset="0"/>
                <a:ea typeface="Roboto" panose="02000000000000000000" pitchFamily="2" charset="0"/>
              </a:rPr>
              <a:t>930K</a:t>
            </a:r>
          </a:p>
        </p:txBody>
      </p:sp>
      <p:sp>
        <p:nvSpPr>
          <p:cNvPr id="13" name="TextBox 10">
            <a:extLst>
              <a:ext uri="{FF2B5EF4-FFF2-40B4-BE49-F238E27FC236}">
                <a16:creationId xmlns:a16="http://schemas.microsoft.com/office/drawing/2014/main" id="{FAB38E6B-8541-353E-A9B8-3AFA90FA977A}"/>
              </a:ext>
            </a:extLst>
          </p:cNvPr>
          <p:cNvSpPr txBox="1"/>
          <p:nvPr/>
        </p:nvSpPr>
        <p:spPr>
          <a:xfrm>
            <a:off x="9274162" y="8114695"/>
            <a:ext cx="1800000" cy="446262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>
                <a:solidFill>
                  <a:schemeClr val="bg1"/>
                </a:solidFill>
                <a:highlight>
                  <a:srgbClr val="00305E"/>
                </a:highlight>
                <a:latin typeface="Roboto" panose="02000000000000000000" pitchFamily="2" charset="0"/>
                <a:ea typeface="Roboto" panose="02000000000000000000" pitchFamily="2" charset="0"/>
              </a:rPr>
              <a:t>113K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33E261-5B69-4E0F-BCCB-9C7F774888FD}"/>
              </a:ext>
            </a:extLst>
          </p:cNvPr>
          <p:cNvSpPr txBox="1"/>
          <p:nvPr/>
        </p:nvSpPr>
        <p:spPr>
          <a:xfrm>
            <a:off x="15644035" y="6441263"/>
            <a:ext cx="1870723" cy="2304000"/>
          </a:xfrm>
          <a:prstGeom prst="rect">
            <a:avLst/>
          </a:prstGeom>
          <a:solidFill>
            <a:srgbClr val="004992"/>
          </a:solidFill>
        </p:spPr>
        <p:txBody>
          <a:bodyPr wrap="square" lIns="137144" tIns="68573" rIns="137144" bIns="68573" rtlCol="0" anchor="ctr">
            <a:spAutoFit/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Overall, the sector recovered to </a:t>
            </a:r>
          </a:p>
          <a:p>
            <a:pPr algn="ctr"/>
            <a:r>
              <a:rPr lang="en-GB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44% </a:t>
            </a:r>
            <a:endParaRPr lang="en-GB" sz="1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GB" sz="18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of its 2019 student volume in 2022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3D4612-2A75-8BEB-3447-CCA092460A51}"/>
              </a:ext>
            </a:extLst>
          </p:cNvPr>
          <p:cNvSpPr/>
          <p:nvPr/>
        </p:nvSpPr>
        <p:spPr>
          <a:xfrm>
            <a:off x="12911667" y="3539682"/>
            <a:ext cx="999459" cy="2884183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0E44A18-C990-51DB-2BCA-DC5A7E216E0D}"/>
              </a:ext>
            </a:extLst>
          </p:cNvPr>
          <p:cNvCxnSpPr>
            <a:cxnSpLocks/>
            <a:endCxn id="7" idx="0"/>
          </p:cNvCxnSpPr>
          <p:nvPr/>
        </p:nvCxnSpPr>
        <p:spPr>
          <a:xfrm flipV="1">
            <a:off x="4220308" y="3539682"/>
            <a:ext cx="9191089" cy="20053"/>
          </a:xfrm>
          <a:prstGeom prst="line">
            <a:avLst/>
          </a:prstGeom>
          <a:ln w="28575">
            <a:solidFill>
              <a:srgbClr val="00305E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D48E07F-71F1-BAB9-AD06-3B92A447120F}"/>
              </a:ext>
            </a:extLst>
          </p:cNvPr>
          <p:cNvSpPr txBox="1"/>
          <p:nvPr/>
        </p:nvSpPr>
        <p:spPr>
          <a:xfrm>
            <a:off x="12502249" y="6430886"/>
            <a:ext cx="1800000" cy="446262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highlight>
                  <a:srgbClr val="00305E"/>
                </a:highlight>
                <a:latin typeface="Roboto" panose="02000000000000000000" pitchFamily="2" charset="0"/>
                <a:ea typeface="Roboto" panose="02000000000000000000" pitchFamily="2" charset="0"/>
              </a:rPr>
              <a:t>414K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E4DB963-C183-E8D9-993B-3F7DC80C462A}"/>
              </a:ext>
            </a:extLst>
          </p:cNvPr>
          <p:cNvCxnSpPr>
            <a:cxnSpLocks/>
          </p:cNvCxnSpPr>
          <p:nvPr/>
        </p:nvCxnSpPr>
        <p:spPr>
          <a:xfrm flipH="1">
            <a:off x="10689167" y="6427835"/>
            <a:ext cx="2222500" cy="1683303"/>
          </a:xfrm>
          <a:prstGeom prst="line">
            <a:avLst/>
          </a:prstGeom>
          <a:ln w="38100">
            <a:solidFill>
              <a:srgbClr val="DED9D0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8E169CED-A9EF-F7DF-776F-AB6D7D8C5C85}"/>
              </a:ext>
            </a:extLst>
          </p:cNvPr>
          <p:cNvSpPr/>
          <p:nvPr/>
        </p:nvSpPr>
        <p:spPr>
          <a:xfrm>
            <a:off x="11080851" y="6760308"/>
            <a:ext cx="1234594" cy="1234594"/>
          </a:xfrm>
          <a:prstGeom prst="ellipse">
            <a:avLst/>
          </a:prstGeom>
          <a:solidFill>
            <a:srgbClr val="DED9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4DDAFEA-FCCC-F8D3-8A18-ECB1AE6500B4}"/>
              </a:ext>
            </a:extLst>
          </p:cNvPr>
          <p:cNvSpPr txBox="1"/>
          <p:nvPr/>
        </p:nvSpPr>
        <p:spPr>
          <a:xfrm>
            <a:off x="11183529" y="7146877"/>
            <a:ext cx="1045719" cy="446262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+266%</a:t>
            </a:r>
            <a:endParaRPr lang="en-US" sz="20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5A2DA96-71EE-7BAC-E82F-23966376D2A0}"/>
              </a:ext>
            </a:extLst>
          </p:cNvPr>
          <p:cNvCxnSpPr>
            <a:cxnSpLocks/>
          </p:cNvCxnSpPr>
          <p:nvPr/>
        </p:nvCxnSpPr>
        <p:spPr>
          <a:xfrm flipH="1">
            <a:off x="13411397" y="3608133"/>
            <a:ext cx="11" cy="2772000"/>
          </a:xfrm>
          <a:prstGeom prst="line">
            <a:avLst/>
          </a:prstGeom>
          <a:ln w="28575">
            <a:solidFill>
              <a:srgbClr val="00305E"/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7787576-A3ED-3B83-A67B-EF003069F012}"/>
              </a:ext>
            </a:extLst>
          </p:cNvPr>
          <p:cNvSpPr txBox="1"/>
          <p:nvPr/>
        </p:nvSpPr>
        <p:spPr>
          <a:xfrm>
            <a:off x="11049031" y="6156577"/>
            <a:ext cx="1285967" cy="569373"/>
          </a:xfrm>
          <a:prstGeom prst="rect">
            <a:avLst/>
          </a:prstGeom>
          <a:solidFill>
            <a:schemeClr val="bg1"/>
          </a:solidFill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Year-on-year comparison</a:t>
            </a:r>
          </a:p>
        </p:txBody>
      </p:sp>
      <p:pic>
        <p:nvPicPr>
          <p:cNvPr id="19" name="Picture 18" descr="A blue and black logo&#10;&#10;Description automatically generated">
            <a:extLst>
              <a:ext uri="{FF2B5EF4-FFF2-40B4-BE49-F238E27FC236}">
                <a16:creationId xmlns:a16="http://schemas.microsoft.com/office/drawing/2014/main" id="{5F92B7E8-1804-171F-191C-67A949BDCE7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809" y="650561"/>
            <a:ext cx="1807613" cy="51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298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0" y="1819108"/>
            <a:ext cx="18286413" cy="8467892"/>
          </a:xfrm>
          <a:prstGeom prst="roundRect">
            <a:avLst>
              <a:gd name="adj" fmla="val 2696"/>
            </a:avLst>
          </a:prstGeom>
          <a:blipFill dpi="0" rotWithShape="1">
            <a:blip r:embed="rId3" cstate="email">
              <a:alphaModFix amt="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B38D8C2-5525-D972-F553-BC835A870E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3578033"/>
              </p:ext>
            </p:extLst>
          </p:nvPr>
        </p:nvGraphicFramePr>
        <p:xfrm>
          <a:off x="1526334" y="3153537"/>
          <a:ext cx="12082452" cy="6133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AA38B9A2-2673-A801-85B4-681155FC11F1}"/>
              </a:ext>
            </a:extLst>
          </p:cNvPr>
          <p:cNvSpPr/>
          <p:nvPr/>
        </p:nvSpPr>
        <p:spPr>
          <a:xfrm>
            <a:off x="10331246" y="3681567"/>
            <a:ext cx="2610464" cy="5181446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6921935" y="637815"/>
            <a:ext cx="517593" cy="517593"/>
          </a:xfrm>
          <a:prstGeom prst="ellipse">
            <a:avLst/>
          </a:prstGeom>
          <a:solidFill>
            <a:srgbClr val="B1A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26FC6A52-8F7C-4525-B7D0-949C7FC7B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46704" y="715857"/>
            <a:ext cx="668054" cy="361507"/>
          </a:xfrm>
          <a:ln>
            <a:noFill/>
          </a:ln>
        </p:spPr>
        <p:txBody>
          <a:bodyPr/>
          <a:lstStyle/>
          <a:p>
            <a:pPr algn="ctr"/>
            <a:fld id="{C74190DE-7D60-46FC-AF13-39360AF06A62}" type="slidenum">
              <a:rPr lang="en-GB" sz="14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 algn="ctr"/>
              <a:t>5</a:t>
            </a:fld>
            <a:endParaRPr lang="en-GB" sz="1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896" y="750339"/>
            <a:ext cx="1786279" cy="29522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109362" y="9712246"/>
            <a:ext cx="102857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Source: </a:t>
            </a:r>
            <a:r>
              <a:rPr lang="en-GB" sz="1400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SYTA &amp; BONARD, 2023, n=86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75CAB95-C98B-4EB1-9D43-A612E9F9CB18}"/>
              </a:ext>
            </a:extLst>
          </p:cNvPr>
          <p:cNvSpPr txBox="1"/>
          <p:nvPr/>
        </p:nvSpPr>
        <p:spPr>
          <a:xfrm>
            <a:off x="1109362" y="1834782"/>
            <a:ext cx="16330165" cy="507817"/>
          </a:xfrm>
          <a:prstGeom prst="rect">
            <a:avLst/>
          </a:prstGeom>
          <a:solidFill>
            <a:srgbClr val="2B9B96"/>
          </a:solidFill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sz="2400" spc="-5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Overall student volume: USA</a:t>
            </a:r>
          </a:p>
        </p:txBody>
      </p:sp>
      <p:pic>
        <p:nvPicPr>
          <p:cNvPr id="89" name="object 4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09362" y="2342599"/>
            <a:ext cx="16329600" cy="112755"/>
          </a:xfrm>
          <a:prstGeom prst="rect">
            <a:avLst/>
          </a:prstGeom>
        </p:spPr>
      </p:pic>
      <p:pic>
        <p:nvPicPr>
          <p:cNvPr id="3" name="Graphic 2" descr="Schoolhouse outline">
            <a:extLst>
              <a:ext uri="{FF2B5EF4-FFF2-40B4-BE49-F238E27FC236}">
                <a16:creationId xmlns:a16="http://schemas.microsoft.com/office/drawing/2014/main" id="{12AC0E7E-B872-E58C-290E-8351632317E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78098" y="584503"/>
            <a:ext cx="581770" cy="5817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7D54AA-E7D2-0187-2D34-CB933941045C}"/>
              </a:ext>
            </a:extLst>
          </p:cNvPr>
          <p:cNvSpPr txBox="1"/>
          <p:nvPr/>
        </p:nvSpPr>
        <p:spPr>
          <a:xfrm>
            <a:off x="1575774" y="596535"/>
            <a:ext cx="9856392" cy="600150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b="1" spc="-50" dirty="0">
                <a:solidFill>
                  <a:srgbClr val="00305E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Market Overview</a:t>
            </a:r>
            <a:endParaRPr lang="en-GB" spc="-50" dirty="0">
              <a:solidFill>
                <a:srgbClr val="00305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CD87CDC4-322B-A0D8-C935-C75E81D163EB}"/>
              </a:ext>
            </a:extLst>
          </p:cNvPr>
          <p:cNvSpPr/>
          <p:nvPr/>
        </p:nvSpPr>
        <p:spPr>
          <a:xfrm>
            <a:off x="1432785" y="676798"/>
            <a:ext cx="313637" cy="403352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CC58CE-34C9-F163-F301-02148CF0452C}"/>
              </a:ext>
            </a:extLst>
          </p:cNvPr>
          <p:cNvCxnSpPr/>
          <p:nvPr/>
        </p:nvCxnSpPr>
        <p:spPr>
          <a:xfrm flipH="1">
            <a:off x="1424547" y="672253"/>
            <a:ext cx="109161" cy="441486"/>
          </a:xfrm>
          <a:prstGeom prst="line">
            <a:avLst/>
          </a:prstGeom>
          <a:ln w="19050">
            <a:solidFill>
              <a:srgbClr val="0030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A29438B9-720C-7FEB-52AC-4C273964F8B0}"/>
              </a:ext>
            </a:extLst>
          </p:cNvPr>
          <p:cNvSpPr txBox="1"/>
          <p:nvPr/>
        </p:nvSpPr>
        <p:spPr>
          <a:xfrm>
            <a:off x="2968266" y="4227736"/>
            <a:ext cx="1800000" cy="754038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endParaRPr lang="en-US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algn="ctr"/>
            <a:endParaRPr lang="en-US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913E5EC-01E9-9342-0924-B8375818DEF1}"/>
              </a:ext>
            </a:extLst>
          </p:cNvPr>
          <p:cNvSpPr txBox="1"/>
          <p:nvPr/>
        </p:nvSpPr>
        <p:spPr>
          <a:xfrm>
            <a:off x="14182644" y="3671697"/>
            <a:ext cx="2664060" cy="569373"/>
          </a:xfrm>
          <a:prstGeom prst="rect">
            <a:avLst/>
          </a:prstGeom>
          <a:solidFill>
            <a:srgbClr val="004992"/>
          </a:solidFill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2021 vs 2022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244BAB5-633F-265B-9764-F4D4509E4D6E}"/>
              </a:ext>
            </a:extLst>
          </p:cNvPr>
          <p:cNvSpPr/>
          <p:nvPr/>
        </p:nvSpPr>
        <p:spPr>
          <a:xfrm>
            <a:off x="14794674" y="4463774"/>
            <a:ext cx="1440000" cy="144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0B3D62-8857-C4A9-CC57-411530A53BF5}"/>
              </a:ext>
            </a:extLst>
          </p:cNvPr>
          <p:cNvSpPr txBox="1"/>
          <p:nvPr/>
        </p:nvSpPr>
        <p:spPr>
          <a:xfrm>
            <a:off x="14614674" y="4941172"/>
            <a:ext cx="1800000" cy="446262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+330%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1AEEF2A-E30E-E093-7063-A3973B39129D}"/>
              </a:ext>
            </a:extLst>
          </p:cNvPr>
          <p:cNvSpPr txBox="1"/>
          <p:nvPr/>
        </p:nvSpPr>
        <p:spPr>
          <a:xfrm>
            <a:off x="14241396" y="7051849"/>
            <a:ext cx="2664060" cy="1400369"/>
          </a:xfrm>
          <a:prstGeom prst="rect">
            <a:avLst/>
          </a:prstGeom>
          <a:solidFill>
            <a:srgbClr val="004992"/>
          </a:solidFill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The USA recovered to </a:t>
            </a:r>
            <a:r>
              <a:rPr lang="en-GB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67% </a:t>
            </a:r>
            <a:endParaRPr lang="en-GB" sz="1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GB" sz="18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of the 2019 student volume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F5B010-F8AC-4F8F-2747-C72F8864C2E5}"/>
              </a:ext>
            </a:extLst>
          </p:cNvPr>
          <p:cNvSpPr txBox="1"/>
          <p:nvPr/>
        </p:nvSpPr>
        <p:spPr>
          <a:xfrm>
            <a:off x="14110505" y="5930042"/>
            <a:ext cx="2841332" cy="353929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Year-on-year comparison</a:t>
            </a:r>
          </a:p>
        </p:txBody>
      </p:sp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654E9E9-FF24-25DB-C9CF-EF56CDF49CE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809" y="650561"/>
            <a:ext cx="1807613" cy="51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072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-9532" y="1819108"/>
            <a:ext cx="18286413" cy="8467892"/>
          </a:xfrm>
          <a:prstGeom prst="roundRect">
            <a:avLst>
              <a:gd name="adj" fmla="val 2696"/>
            </a:avLst>
          </a:prstGeom>
          <a:blipFill dpi="0" rotWithShape="1">
            <a:blip r:embed="rId3" cstate="email">
              <a:alphaModFix amt="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6921935" y="637815"/>
            <a:ext cx="517593" cy="517593"/>
          </a:xfrm>
          <a:prstGeom prst="ellipse">
            <a:avLst/>
          </a:prstGeom>
          <a:solidFill>
            <a:srgbClr val="B1A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26FC6A52-8F7C-4525-B7D0-949C7FC7B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46704" y="715857"/>
            <a:ext cx="668054" cy="361507"/>
          </a:xfrm>
          <a:ln>
            <a:noFill/>
          </a:ln>
        </p:spPr>
        <p:txBody>
          <a:bodyPr/>
          <a:lstStyle/>
          <a:p>
            <a:pPr algn="ctr"/>
            <a:fld id="{C74190DE-7D60-46FC-AF13-39360AF06A62}" type="slidenum">
              <a:rPr lang="en-GB" sz="14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 algn="ctr"/>
              <a:t>6</a:t>
            </a:fld>
            <a:endParaRPr lang="en-GB" sz="1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896" y="750339"/>
            <a:ext cx="1786279" cy="29522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109362" y="9712246"/>
            <a:ext cx="102857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Source: </a:t>
            </a:r>
            <a:r>
              <a:rPr lang="en-GB" sz="1400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SYTA &amp; BONARD, 2023, n=54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75CAB95-C98B-4EB1-9D43-A612E9F9CB18}"/>
              </a:ext>
            </a:extLst>
          </p:cNvPr>
          <p:cNvSpPr txBox="1"/>
          <p:nvPr/>
        </p:nvSpPr>
        <p:spPr>
          <a:xfrm>
            <a:off x="1109362" y="1834782"/>
            <a:ext cx="16330165" cy="507817"/>
          </a:xfrm>
          <a:prstGeom prst="rect">
            <a:avLst/>
          </a:prstGeom>
          <a:solidFill>
            <a:srgbClr val="2B9B96"/>
          </a:solidFill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sz="2400" spc="-5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Overall student volume: Rest of the World</a:t>
            </a:r>
          </a:p>
        </p:txBody>
      </p:sp>
      <p:pic>
        <p:nvPicPr>
          <p:cNvPr id="89" name="object 4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09362" y="2342599"/>
            <a:ext cx="16329600" cy="112755"/>
          </a:xfrm>
          <a:prstGeom prst="rect">
            <a:avLst/>
          </a:prstGeom>
        </p:spPr>
      </p:pic>
      <p:pic>
        <p:nvPicPr>
          <p:cNvPr id="3" name="Graphic 2" descr="Schoolhouse outline">
            <a:extLst>
              <a:ext uri="{FF2B5EF4-FFF2-40B4-BE49-F238E27FC236}">
                <a16:creationId xmlns:a16="http://schemas.microsoft.com/office/drawing/2014/main" id="{12AC0E7E-B872-E58C-290E-8351632317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78098" y="584503"/>
            <a:ext cx="581770" cy="5817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7D54AA-E7D2-0187-2D34-CB933941045C}"/>
              </a:ext>
            </a:extLst>
          </p:cNvPr>
          <p:cNvSpPr txBox="1"/>
          <p:nvPr/>
        </p:nvSpPr>
        <p:spPr>
          <a:xfrm>
            <a:off x="1575774" y="596535"/>
            <a:ext cx="9856392" cy="600150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b="1" spc="-50" dirty="0">
                <a:solidFill>
                  <a:srgbClr val="00305E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Market Overview</a:t>
            </a:r>
            <a:endParaRPr lang="en-GB" spc="-50" dirty="0">
              <a:solidFill>
                <a:srgbClr val="00305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CD87CDC4-322B-A0D8-C935-C75E81D163EB}"/>
              </a:ext>
            </a:extLst>
          </p:cNvPr>
          <p:cNvSpPr/>
          <p:nvPr/>
        </p:nvSpPr>
        <p:spPr>
          <a:xfrm>
            <a:off x="1432785" y="676798"/>
            <a:ext cx="313637" cy="403352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CC58CE-34C9-F163-F301-02148CF0452C}"/>
              </a:ext>
            </a:extLst>
          </p:cNvPr>
          <p:cNvCxnSpPr/>
          <p:nvPr/>
        </p:nvCxnSpPr>
        <p:spPr>
          <a:xfrm flipH="1">
            <a:off x="1424547" y="672253"/>
            <a:ext cx="109161" cy="441486"/>
          </a:xfrm>
          <a:prstGeom prst="line">
            <a:avLst/>
          </a:prstGeom>
          <a:ln w="19050">
            <a:solidFill>
              <a:srgbClr val="0030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A29438B9-720C-7FEB-52AC-4C273964F8B0}"/>
              </a:ext>
            </a:extLst>
          </p:cNvPr>
          <p:cNvSpPr txBox="1"/>
          <p:nvPr/>
        </p:nvSpPr>
        <p:spPr>
          <a:xfrm>
            <a:off x="2968266" y="4227736"/>
            <a:ext cx="1800000" cy="754038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endParaRPr lang="en-US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algn="ctr"/>
            <a:endParaRPr lang="en-US" sz="200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62A0E157-3268-46F4-822B-F396C2A736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9534185"/>
              </p:ext>
            </p:extLst>
          </p:nvPr>
        </p:nvGraphicFramePr>
        <p:xfrm>
          <a:off x="1368983" y="3048235"/>
          <a:ext cx="12081600" cy="613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7099244-F8CB-DC50-40B3-1613DDE47AF6}"/>
              </a:ext>
            </a:extLst>
          </p:cNvPr>
          <p:cNvSpPr txBox="1"/>
          <p:nvPr/>
        </p:nvSpPr>
        <p:spPr>
          <a:xfrm>
            <a:off x="14182644" y="3671697"/>
            <a:ext cx="2664060" cy="569373"/>
          </a:xfrm>
          <a:prstGeom prst="rect">
            <a:avLst/>
          </a:prstGeom>
          <a:solidFill>
            <a:srgbClr val="004992"/>
          </a:solidFill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2021 vs 2022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90DF08-6D18-D859-4FC8-0AE988A28D47}"/>
              </a:ext>
            </a:extLst>
          </p:cNvPr>
          <p:cNvSpPr/>
          <p:nvPr/>
        </p:nvSpPr>
        <p:spPr>
          <a:xfrm>
            <a:off x="14794674" y="4463774"/>
            <a:ext cx="1440000" cy="144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B8D893-1718-1D4D-0978-369698A28169}"/>
              </a:ext>
            </a:extLst>
          </p:cNvPr>
          <p:cNvSpPr txBox="1"/>
          <p:nvPr/>
        </p:nvSpPr>
        <p:spPr>
          <a:xfrm>
            <a:off x="14614674" y="4941172"/>
            <a:ext cx="1800000" cy="446262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+275%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1335C2-2787-AF08-292D-5F24E4447BB1}"/>
              </a:ext>
            </a:extLst>
          </p:cNvPr>
          <p:cNvSpPr txBox="1"/>
          <p:nvPr/>
        </p:nvSpPr>
        <p:spPr>
          <a:xfrm>
            <a:off x="14241396" y="7051849"/>
            <a:ext cx="2664060" cy="1677368"/>
          </a:xfrm>
          <a:prstGeom prst="rect">
            <a:avLst/>
          </a:prstGeom>
          <a:solidFill>
            <a:srgbClr val="004992"/>
          </a:solidFill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Rest of the World recovered to </a:t>
            </a:r>
          </a:p>
          <a:p>
            <a:pPr algn="ctr"/>
            <a:r>
              <a:rPr lang="en-GB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22% </a:t>
            </a:r>
            <a:endParaRPr lang="en-GB" sz="1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GB" sz="18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of the 2019 student volume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4547F4-33F7-3BE7-0FB3-AF0F2F4341D0}"/>
              </a:ext>
            </a:extLst>
          </p:cNvPr>
          <p:cNvSpPr txBox="1"/>
          <p:nvPr/>
        </p:nvSpPr>
        <p:spPr>
          <a:xfrm>
            <a:off x="14110505" y="5930042"/>
            <a:ext cx="2841332" cy="353929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Year-on-year comparison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D6B4B1D-D2D9-94C7-2BA7-A6F062A8144A}"/>
              </a:ext>
            </a:extLst>
          </p:cNvPr>
          <p:cNvCxnSpPr>
            <a:cxnSpLocks/>
          </p:cNvCxnSpPr>
          <p:nvPr/>
        </p:nvCxnSpPr>
        <p:spPr>
          <a:xfrm>
            <a:off x="10097175" y="7740502"/>
            <a:ext cx="0" cy="1085681"/>
          </a:xfrm>
          <a:prstGeom prst="line">
            <a:avLst/>
          </a:prstGeom>
          <a:ln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532282E9-30B9-098E-D0DC-2C6DA7D95799}"/>
              </a:ext>
            </a:extLst>
          </p:cNvPr>
          <p:cNvSpPr/>
          <p:nvPr/>
        </p:nvSpPr>
        <p:spPr>
          <a:xfrm>
            <a:off x="10116933" y="3591572"/>
            <a:ext cx="2610464" cy="5181446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blue and black logo&#10;&#10;Description automatically generated">
            <a:extLst>
              <a:ext uri="{FF2B5EF4-FFF2-40B4-BE49-F238E27FC236}">
                <a16:creationId xmlns:a16="http://schemas.microsoft.com/office/drawing/2014/main" id="{0F532064-A02B-6117-7678-5D050B32F7A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809" y="650561"/>
            <a:ext cx="1807613" cy="51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616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EE232B1-16FB-438B-A054-28F9DA49B1C9}"/>
              </a:ext>
            </a:extLst>
          </p:cNvPr>
          <p:cNvSpPr/>
          <p:nvPr/>
        </p:nvSpPr>
        <p:spPr>
          <a:xfrm>
            <a:off x="-11447" y="-2"/>
            <a:ext cx="18297860" cy="10287002"/>
          </a:xfrm>
          <a:prstGeom prst="rect">
            <a:avLst/>
          </a:prstGeom>
          <a:solidFill>
            <a:srgbClr val="0030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E232B1-16FB-438B-A054-28F9DA49B1C9}"/>
              </a:ext>
            </a:extLst>
          </p:cNvPr>
          <p:cNvSpPr/>
          <p:nvPr/>
        </p:nvSpPr>
        <p:spPr>
          <a:xfrm>
            <a:off x="0" y="0"/>
            <a:ext cx="18297860" cy="10287002"/>
          </a:xfrm>
          <a:prstGeom prst="rect">
            <a:avLst/>
          </a:prstGeom>
          <a:blipFill dpi="0" rotWithShape="1">
            <a:blip r:embed="rId3" cstate="screen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FD2974-D3B0-B448-B73E-DA7C7622B22F}"/>
              </a:ext>
            </a:extLst>
          </p:cNvPr>
          <p:cNvSpPr txBox="1"/>
          <p:nvPr/>
        </p:nvSpPr>
        <p:spPr>
          <a:xfrm>
            <a:off x="2336886" y="3556607"/>
            <a:ext cx="13612640" cy="630928"/>
          </a:xfrm>
          <a:prstGeom prst="rect">
            <a:avLst/>
          </a:prstGeom>
          <a:noFill/>
          <a:ln>
            <a:noFill/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3200" b="1" kern="0" dirty="0">
                <a:solidFill>
                  <a:srgbClr val="C5B7A6"/>
                </a:solidFill>
                <a:latin typeface="Roboto Black"/>
                <a:ea typeface="+mj-ea"/>
              </a:rPr>
              <a:t>In-country travel</a:t>
            </a:r>
            <a:endParaRPr lang="en-GB" sz="2800" dirty="0">
              <a:solidFill>
                <a:srgbClr val="00305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2F006EC6-43A7-1D43-AD8E-5E9E12A5BA3B}"/>
              </a:ext>
            </a:extLst>
          </p:cNvPr>
          <p:cNvSpPr/>
          <p:nvPr/>
        </p:nvSpPr>
        <p:spPr>
          <a:xfrm>
            <a:off x="7281749" y="2754258"/>
            <a:ext cx="3722914" cy="493351"/>
          </a:xfrm>
          <a:custGeom>
            <a:avLst/>
            <a:gdLst>
              <a:gd name="connsiteX0" fmla="*/ 0 w 1059003"/>
              <a:gd name="connsiteY0" fmla="*/ 493351 h 493351"/>
              <a:gd name="connsiteX1" fmla="*/ 0 w 1059003"/>
              <a:gd name="connsiteY1" fmla="*/ 0 h 493351"/>
              <a:gd name="connsiteX2" fmla="*/ 1059003 w 1059003"/>
              <a:gd name="connsiteY2" fmla="*/ 0 h 493351"/>
              <a:gd name="connsiteX3" fmla="*/ 1059003 w 1059003"/>
              <a:gd name="connsiteY3" fmla="*/ 459326 h 493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9003" h="493351">
                <a:moveTo>
                  <a:pt x="0" y="493351"/>
                </a:moveTo>
                <a:lnTo>
                  <a:pt x="0" y="0"/>
                </a:lnTo>
                <a:lnTo>
                  <a:pt x="1059003" y="0"/>
                </a:lnTo>
                <a:lnTo>
                  <a:pt x="1059003" y="459326"/>
                </a:lnTo>
              </a:path>
            </a:pathLst>
          </a:custGeom>
          <a:noFill/>
          <a:ln w="19050">
            <a:solidFill>
              <a:srgbClr val="B1A4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E075A513-EBCF-B84E-A1F1-45DFBC9EF466}"/>
              </a:ext>
            </a:extLst>
          </p:cNvPr>
          <p:cNvSpPr/>
          <p:nvPr/>
        </p:nvSpPr>
        <p:spPr>
          <a:xfrm flipV="1">
            <a:off x="7281749" y="4499707"/>
            <a:ext cx="3722914" cy="2631445"/>
          </a:xfrm>
          <a:custGeom>
            <a:avLst/>
            <a:gdLst>
              <a:gd name="connsiteX0" fmla="*/ 0 w 1059003"/>
              <a:gd name="connsiteY0" fmla="*/ 493351 h 493351"/>
              <a:gd name="connsiteX1" fmla="*/ 0 w 1059003"/>
              <a:gd name="connsiteY1" fmla="*/ 0 h 493351"/>
              <a:gd name="connsiteX2" fmla="*/ 1059003 w 1059003"/>
              <a:gd name="connsiteY2" fmla="*/ 0 h 493351"/>
              <a:gd name="connsiteX3" fmla="*/ 1059003 w 1059003"/>
              <a:gd name="connsiteY3" fmla="*/ 459326 h 493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9003" h="493351">
                <a:moveTo>
                  <a:pt x="0" y="493351"/>
                </a:moveTo>
                <a:lnTo>
                  <a:pt x="0" y="0"/>
                </a:lnTo>
                <a:lnTo>
                  <a:pt x="1059003" y="0"/>
                </a:lnTo>
                <a:lnTo>
                  <a:pt x="1059003" y="459326"/>
                </a:lnTo>
              </a:path>
            </a:pathLst>
          </a:custGeom>
          <a:noFill/>
          <a:ln w="19050">
            <a:solidFill>
              <a:srgbClr val="B1A4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548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-1" y="1819108"/>
            <a:ext cx="18286413" cy="8467892"/>
          </a:xfrm>
          <a:prstGeom prst="roundRect">
            <a:avLst>
              <a:gd name="adj" fmla="val 2696"/>
            </a:avLst>
          </a:prstGeom>
          <a:blipFill dpi="0" rotWithShape="1">
            <a:blip r:embed="rId3" cstate="email">
              <a:alphaModFix amt="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14D0AA0B-6965-5D47-6404-6A502F28BA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3637643"/>
              </p:ext>
            </p:extLst>
          </p:nvPr>
        </p:nvGraphicFramePr>
        <p:xfrm>
          <a:off x="7209807" y="4579455"/>
          <a:ext cx="5148000" cy="406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Rectangle 17">
            <a:extLst>
              <a:ext uri="{FF2B5EF4-FFF2-40B4-BE49-F238E27FC236}">
                <a16:creationId xmlns:a16="http://schemas.microsoft.com/office/drawing/2014/main" id="{8BFBE102-B859-E6C8-3C78-6A121CF0DB6F}"/>
              </a:ext>
            </a:extLst>
          </p:cNvPr>
          <p:cNvSpPr/>
          <p:nvPr/>
        </p:nvSpPr>
        <p:spPr>
          <a:xfrm>
            <a:off x="13024835" y="2884245"/>
            <a:ext cx="4371374" cy="6014401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96B50345-142B-A82E-7498-DDC4D12943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3265508"/>
              </p:ext>
            </p:extLst>
          </p:nvPr>
        </p:nvGraphicFramePr>
        <p:xfrm>
          <a:off x="1296687" y="4579455"/>
          <a:ext cx="5148000" cy="406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Oval 13"/>
          <p:cNvSpPr/>
          <p:nvPr/>
        </p:nvSpPr>
        <p:spPr>
          <a:xfrm>
            <a:off x="16921935" y="637815"/>
            <a:ext cx="517593" cy="517593"/>
          </a:xfrm>
          <a:prstGeom prst="ellipse">
            <a:avLst/>
          </a:prstGeom>
          <a:solidFill>
            <a:srgbClr val="B1A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26FC6A52-8F7C-4525-B7D0-949C7FC7B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46704" y="715857"/>
            <a:ext cx="668054" cy="361507"/>
          </a:xfrm>
          <a:ln>
            <a:noFill/>
          </a:ln>
        </p:spPr>
        <p:txBody>
          <a:bodyPr/>
          <a:lstStyle/>
          <a:p>
            <a:pPr algn="ctr"/>
            <a:fld id="{C74190DE-7D60-46FC-AF13-39360AF06A62}" type="slidenum">
              <a:rPr lang="en-GB" sz="14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 algn="ctr"/>
              <a:t>8</a:t>
            </a:fld>
            <a:endParaRPr lang="en-GB" sz="1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896" y="750339"/>
            <a:ext cx="1786279" cy="29522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109362" y="9712246"/>
            <a:ext cx="102857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Source: </a:t>
            </a:r>
            <a:r>
              <a:rPr lang="en-GB" sz="1400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SYTA &amp; BONARD, 2023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75CAB95-C98B-4EB1-9D43-A612E9F9CB18}"/>
              </a:ext>
            </a:extLst>
          </p:cNvPr>
          <p:cNvSpPr txBox="1"/>
          <p:nvPr/>
        </p:nvSpPr>
        <p:spPr>
          <a:xfrm>
            <a:off x="1109362" y="1834782"/>
            <a:ext cx="16330165" cy="507817"/>
          </a:xfrm>
          <a:prstGeom prst="rect">
            <a:avLst/>
          </a:prstGeom>
          <a:solidFill>
            <a:srgbClr val="2B9B96"/>
          </a:solidFill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sz="2400" spc="-5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In-country trip parameters: 2019 to 2022</a:t>
            </a:r>
          </a:p>
        </p:txBody>
      </p:sp>
      <p:pic>
        <p:nvPicPr>
          <p:cNvPr id="89" name="object 4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09362" y="2342599"/>
            <a:ext cx="16329600" cy="112755"/>
          </a:xfrm>
          <a:prstGeom prst="rect">
            <a:avLst/>
          </a:prstGeom>
        </p:spPr>
      </p:pic>
      <p:pic>
        <p:nvPicPr>
          <p:cNvPr id="3" name="Graphic 2" descr="Schoolhouse outline">
            <a:extLst>
              <a:ext uri="{FF2B5EF4-FFF2-40B4-BE49-F238E27FC236}">
                <a16:creationId xmlns:a16="http://schemas.microsoft.com/office/drawing/2014/main" id="{12AC0E7E-B872-E58C-290E-8351632317E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78098" y="584503"/>
            <a:ext cx="581770" cy="5817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7D54AA-E7D2-0187-2D34-CB933941045C}"/>
              </a:ext>
            </a:extLst>
          </p:cNvPr>
          <p:cNvSpPr txBox="1"/>
          <p:nvPr/>
        </p:nvSpPr>
        <p:spPr>
          <a:xfrm>
            <a:off x="1575774" y="596535"/>
            <a:ext cx="9856392" cy="600150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b="1" spc="-50" dirty="0">
                <a:solidFill>
                  <a:srgbClr val="00305E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In-country Trip Parameters</a:t>
            </a:r>
            <a:endParaRPr lang="en-GB" spc="-50" dirty="0">
              <a:solidFill>
                <a:srgbClr val="00305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CD87CDC4-322B-A0D8-C935-C75E81D163EB}"/>
              </a:ext>
            </a:extLst>
          </p:cNvPr>
          <p:cNvSpPr/>
          <p:nvPr/>
        </p:nvSpPr>
        <p:spPr>
          <a:xfrm>
            <a:off x="1432785" y="676798"/>
            <a:ext cx="313637" cy="403352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CC58CE-34C9-F163-F301-02148CF0452C}"/>
              </a:ext>
            </a:extLst>
          </p:cNvPr>
          <p:cNvCxnSpPr/>
          <p:nvPr/>
        </p:nvCxnSpPr>
        <p:spPr>
          <a:xfrm flipH="1">
            <a:off x="1424547" y="672253"/>
            <a:ext cx="109161" cy="441486"/>
          </a:xfrm>
          <a:prstGeom prst="line">
            <a:avLst/>
          </a:prstGeom>
          <a:ln w="19050">
            <a:solidFill>
              <a:srgbClr val="0030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AAF6590F-66A1-817B-4828-D593B14E18E3}"/>
              </a:ext>
            </a:extLst>
          </p:cNvPr>
          <p:cNvSpPr txBox="1"/>
          <p:nvPr/>
        </p:nvSpPr>
        <p:spPr>
          <a:xfrm>
            <a:off x="7065065" y="5334984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56 students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6FB8112-634D-537A-ADA9-909D45629CB1}"/>
              </a:ext>
            </a:extLst>
          </p:cNvPr>
          <p:cNvSpPr txBox="1"/>
          <p:nvPr/>
        </p:nvSpPr>
        <p:spPr>
          <a:xfrm>
            <a:off x="8272660" y="4875653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67 students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379E87B-5F35-DA97-7D02-37FC66CB3D16}"/>
              </a:ext>
            </a:extLst>
          </p:cNvPr>
          <p:cNvSpPr txBox="1"/>
          <p:nvPr/>
        </p:nvSpPr>
        <p:spPr>
          <a:xfrm>
            <a:off x="9421299" y="5506739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52 students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44150D6-855E-E9F2-6BB7-A6AFFF080927}"/>
              </a:ext>
            </a:extLst>
          </p:cNvPr>
          <p:cNvSpPr txBox="1"/>
          <p:nvPr/>
        </p:nvSpPr>
        <p:spPr>
          <a:xfrm>
            <a:off x="2267545" y="3666912"/>
            <a:ext cx="3184865" cy="384707"/>
          </a:xfrm>
          <a:prstGeom prst="rect">
            <a:avLst/>
          </a:prstGeom>
          <a:noFill/>
          <a:ln>
            <a:solidFill>
              <a:srgbClr val="00305E"/>
            </a:solidFill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Average trip duration</a:t>
            </a:r>
            <a:endParaRPr lang="en-US" sz="10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AFCD7BF-00C1-92B3-5D69-8CC74C566DCB}"/>
              </a:ext>
            </a:extLst>
          </p:cNvPr>
          <p:cNvSpPr txBox="1"/>
          <p:nvPr/>
        </p:nvSpPr>
        <p:spPr>
          <a:xfrm>
            <a:off x="7828867" y="3666912"/>
            <a:ext cx="3184865" cy="384707"/>
          </a:xfrm>
          <a:prstGeom prst="rect">
            <a:avLst/>
          </a:prstGeom>
          <a:noFill/>
          <a:ln>
            <a:solidFill>
              <a:srgbClr val="00305E"/>
            </a:solidFill>
          </a:ln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Average group size</a:t>
            </a:r>
            <a:endParaRPr lang="en-US" sz="1000" b="1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CBD15C-1A30-E3D9-DFA5-978993D2B67E}"/>
              </a:ext>
            </a:extLst>
          </p:cNvPr>
          <p:cNvSpPr txBox="1"/>
          <p:nvPr/>
        </p:nvSpPr>
        <p:spPr>
          <a:xfrm>
            <a:off x="3652410" y="4715319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6 days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62E5FF-D214-6509-DD54-F21441E12401}"/>
              </a:ext>
            </a:extLst>
          </p:cNvPr>
          <p:cNvSpPr txBox="1"/>
          <p:nvPr/>
        </p:nvSpPr>
        <p:spPr>
          <a:xfrm>
            <a:off x="2374376" y="6345317"/>
            <a:ext cx="1800000" cy="446262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3.8</a:t>
            </a:r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days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EF1D1C-A57E-EAC8-E6F7-9D27ABF305F7}"/>
              </a:ext>
            </a:extLst>
          </p:cNvPr>
          <p:cNvSpPr txBox="1"/>
          <p:nvPr/>
        </p:nvSpPr>
        <p:spPr>
          <a:xfrm>
            <a:off x="4867887" y="5379019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5.9 days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8AF7C0-47BC-645D-C61B-DF7C479B9738}"/>
              </a:ext>
            </a:extLst>
          </p:cNvPr>
          <p:cNvSpPr txBox="1"/>
          <p:nvPr/>
        </p:nvSpPr>
        <p:spPr>
          <a:xfrm>
            <a:off x="1055149" y="5156848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5.1 days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381AEBC-AFCD-290F-3006-74C9A2E5C243}"/>
              </a:ext>
            </a:extLst>
          </p:cNvPr>
          <p:cNvSpPr txBox="1"/>
          <p:nvPr/>
        </p:nvSpPr>
        <p:spPr>
          <a:xfrm>
            <a:off x="10702549" y="4974200"/>
            <a:ext cx="1800000" cy="384707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65 students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A0C115-5C71-5606-E336-C935C604DC0F}"/>
              </a:ext>
            </a:extLst>
          </p:cNvPr>
          <p:cNvSpPr txBox="1"/>
          <p:nvPr/>
        </p:nvSpPr>
        <p:spPr>
          <a:xfrm>
            <a:off x="13466564" y="3440027"/>
            <a:ext cx="366005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u="none" strike="noStrike" baseline="0" dirty="0">
                <a:latin typeface="Roboto Light" panose="02000000000000000000" pitchFamily="2" charset="0"/>
                <a:ea typeface="Roboto Light" panose="02000000000000000000" pitchFamily="2" charset="0"/>
              </a:rPr>
              <a:t>The average trip duration in 2022 was 5.9 days, </a:t>
            </a:r>
            <a:r>
              <a:rPr lang="en-US" sz="2400" b="1" u="none" strike="noStrike" baseline="0" dirty="0">
                <a:latin typeface="Roboto" panose="02000000000000000000" pitchFamily="2" charset="0"/>
                <a:ea typeface="Roboto" panose="02000000000000000000" pitchFamily="2" charset="0"/>
              </a:rPr>
              <a:t>slightly longer than in 2019 </a:t>
            </a:r>
            <a:r>
              <a:rPr lang="en-US" sz="2400" u="none" strike="noStrike" baseline="0" dirty="0">
                <a:latin typeface="Roboto Light" panose="02000000000000000000" pitchFamily="2" charset="0"/>
                <a:ea typeface="Roboto Light" panose="02000000000000000000" pitchFamily="2" charset="0"/>
              </a:rPr>
              <a:t>(5.1 days).</a:t>
            </a:r>
            <a:endParaRPr lang="en-US" sz="240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816072F-0AAF-9BB1-0711-55C66C3F09A3}"/>
              </a:ext>
            </a:extLst>
          </p:cNvPr>
          <p:cNvSpPr txBox="1"/>
          <p:nvPr/>
        </p:nvSpPr>
        <p:spPr>
          <a:xfrm>
            <a:off x="13477293" y="5954403"/>
            <a:ext cx="364932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Roboto Light" panose="02000000000000000000" pitchFamily="2" charset="0"/>
                <a:ea typeface="Roboto Light" panose="02000000000000000000" pitchFamily="2" charset="0"/>
              </a:rPr>
              <a:t>In 2022, the </a:t>
            </a:r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</a:rPr>
              <a:t>average student group size was 65 students </a:t>
            </a:r>
            <a:r>
              <a:rPr lang="en-US" sz="2400" dirty="0">
                <a:latin typeface="Roboto Light" panose="02000000000000000000" pitchFamily="2" charset="0"/>
                <a:ea typeface="Roboto Light" panose="02000000000000000000" pitchFamily="2" charset="0"/>
              </a:rPr>
              <a:t>- higher than in 2019 and 2021 (56 and 52 students respectively).</a:t>
            </a:r>
          </a:p>
        </p:txBody>
      </p:sp>
      <p:pic>
        <p:nvPicPr>
          <p:cNvPr id="2" name="Picture 1" descr="A blue and black logo&#10;&#10;Description automatically generated">
            <a:extLst>
              <a:ext uri="{FF2B5EF4-FFF2-40B4-BE49-F238E27FC236}">
                <a16:creationId xmlns:a16="http://schemas.microsoft.com/office/drawing/2014/main" id="{3089BB17-AA1B-3BD9-8485-708B0BC335E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809" y="650561"/>
            <a:ext cx="1807613" cy="51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902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F32E0799-C6D4-A942-BE8D-F7C0B553BE68}"/>
              </a:ext>
            </a:extLst>
          </p:cNvPr>
          <p:cNvSpPr/>
          <p:nvPr/>
        </p:nvSpPr>
        <p:spPr>
          <a:xfrm>
            <a:off x="0" y="1819108"/>
            <a:ext cx="18286413" cy="8467892"/>
          </a:xfrm>
          <a:prstGeom prst="roundRect">
            <a:avLst>
              <a:gd name="adj" fmla="val 2696"/>
            </a:avLst>
          </a:prstGeom>
          <a:blipFill dpi="0" rotWithShape="1">
            <a:blip r:embed="rId3" cstate="email">
              <a:alphaModFix amt="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6921935" y="637815"/>
            <a:ext cx="517593" cy="517593"/>
          </a:xfrm>
          <a:prstGeom prst="ellipse">
            <a:avLst/>
          </a:prstGeom>
          <a:solidFill>
            <a:srgbClr val="B1A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26FC6A52-8F7C-4525-B7D0-949C7FC7B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46704" y="715857"/>
            <a:ext cx="668054" cy="361507"/>
          </a:xfrm>
          <a:ln>
            <a:noFill/>
          </a:ln>
        </p:spPr>
        <p:txBody>
          <a:bodyPr/>
          <a:lstStyle/>
          <a:p>
            <a:pPr algn="ctr"/>
            <a:fld id="{C74190DE-7D60-46FC-AF13-39360AF06A62}" type="slidenum">
              <a:rPr lang="en-GB" sz="14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 algn="ctr"/>
              <a:t>9</a:t>
            </a:fld>
            <a:endParaRPr lang="en-GB" sz="1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896" y="750339"/>
            <a:ext cx="1786279" cy="29522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109362" y="9712246"/>
            <a:ext cx="102857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Source: </a:t>
            </a:r>
            <a:r>
              <a:rPr lang="en-GB" sz="1400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SYTA &amp; BONARD, 2023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75CAB95-C98B-4EB1-9D43-A612E9F9CB18}"/>
              </a:ext>
            </a:extLst>
          </p:cNvPr>
          <p:cNvSpPr txBox="1"/>
          <p:nvPr/>
        </p:nvSpPr>
        <p:spPr>
          <a:xfrm>
            <a:off x="1109362" y="1834782"/>
            <a:ext cx="16330165" cy="507817"/>
          </a:xfrm>
          <a:prstGeom prst="rect">
            <a:avLst/>
          </a:prstGeom>
          <a:solidFill>
            <a:srgbClr val="2B9B96"/>
          </a:solidFill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US" sz="2400" spc="-5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Change in customers’ in-country travel plans</a:t>
            </a:r>
            <a:r>
              <a:rPr lang="en-GB" sz="2400" spc="-5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: 2021 and 2022</a:t>
            </a:r>
          </a:p>
        </p:txBody>
      </p:sp>
      <p:pic>
        <p:nvPicPr>
          <p:cNvPr id="89" name="object 4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09362" y="2342599"/>
            <a:ext cx="16329600" cy="112755"/>
          </a:xfrm>
          <a:prstGeom prst="rect">
            <a:avLst/>
          </a:prstGeom>
        </p:spPr>
      </p:pic>
      <p:pic>
        <p:nvPicPr>
          <p:cNvPr id="3" name="Graphic 2" descr="Schoolhouse outline">
            <a:extLst>
              <a:ext uri="{FF2B5EF4-FFF2-40B4-BE49-F238E27FC236}">
                <a16:creationId xmlns:a16="http://schemas.microsoft.com/office/drawing/2014/main" id="{12AC0E7E-B872-E58C-290E-8351632317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78098" y="584503"/>
            <a:ext cx="581770" cy="5817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7D54AA-E7D2-0187-2D34-CB933941045C}"/>
              </a:ext>
            </a:extLst>
          </p:cNvPr>
          <p:cNvSpPr txBox="1"/>
          <p:nvPr/>
        </p:nvSpPr>
        <p:spPr>
          <a:xfrm>
            <a:off x="1575774" y="596535"/>
            <a:ext cx="9856392" cy="600150"/>
          </a:xfrm>
          <a:prstGeom prst="rect">
            <a:avLst/>
          </a:prstGeom>
          <a:noFill/>
        </p:spPr>
        <p:txBody>
          <a:bodyPr wrap="square" lIns="137144" tIns="68573" rIns="137144" bIns="68573" rtlCol="0">
            <a:spAutoFit/>
          </a:bodyPr>
          <a:lstStyle/>
          <a:p>
            <a:pPr>
              <a:tabLst>
                <a:tab pos="1800135" algn="l"/>
              </a:tabLst>
              <a:defRPr/>
            </a:pPr>
            <a:r>
              <a:rPr lang="en-GB" b="1" spc="-50" dirty="0">
                <a:solidFill>
                  <a:srgbClr val="00305E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In-country Travel Plans</a:t>
            </a:r>
            <a:endParaRPr lang="en-GB" spc="-50" dirty="0">
              <a:solidFill>
                <a:srgbClr val="00305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CD87CDC4-322B-A0D8-C935-C75E81D163EB}"/>
              </a:ext>
            </a:extLst>
          </p:cNvPr>
          <p:cNvSpPr/>
          <p:nvPr/>
        </p:nvSpPr>
        <p:spPr>
          <a:xfrm>
            <a:off x="1432785" y="676798"/>
            <a:ext cx="313637" cy="403352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CC58CE-34C9-F163-F301-02148CF0452C}"/>
              </a:ext>
            </a:extLst>
          </p:cNvPr>
          <p:cNvCxnSpPr/>
          <p:nvPr/>
        </p:nvCxnSpPr>
        <p:spPr>
          <a:xfrm flipH="1">
            <a:off x="1424547" y="672253"/>
            <a:ext cx="109161" cy="441486"/>
          </a:xfrm>
          <a:prstGeom prst="line">
            <a:avLst/>
          </a:prstGeom>
          <a:ln w="19050">
            <a:solidFill>
              <a:srgbClr val="0030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6140DDD4-F838-90CF-6B53-604A176DCD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1089914"/>
              </p:ext>
            </p:extLst>
          </p:nvPr>
        </p:nvGraphicFramePr>
        <p:xfrm>
          <a:off x="1216432" y="2780695"/>
          <a:ext cx="11538816" cy="65447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9280F029-ACCE-2551-BE43-66A9FCC28334}"/>
              </a:ext>
            </a:extLst>
          </p:cNvPr>
          <p:cNvSpPr/>
          <p:nvPr/>
        </p:nvSpPr>
        <p:spPr>
          <a:xfrm>
            <a:off x="13024835" y="2884245"/>
            <a:ext cx="4371374" cy="6014401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3548B3-EF7A-33F1-EE8C-6A65CF6677B5}"/>
              </a:ext>
            </a:extLst>
          </p:cNvPr>
          <p:cNvSpPr txBox="1"/>
          <p:nvPr/>
        </p:nvSpPr>
        <p:spPr>
          <a:xfrm>
            <a:off x="13690801" y="3629287"/>
            <a:ext cx="366005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u="none" strike="noStrike" baseline="0" dirty="0">
                <a:latin typeface="Roboto" panose="02000000000000000000" pitchFamily="2" charset="0"/>
                <a:ea typeface="Roboto" panose="02000000000000000000" pitchFamily="2" charset="0"/>
              </a:rPr>
              <a:t>Sixty-five percent of student groups</a:t>
            </a:r>
          </a:p>
          <a:p>
            <a:r>
              <a:rPr lang="en-US" sz="2400" b="1" u="none" strike="noStrike" baseline="0" dirty="0">
                <a:latin typeface="Roboto" panose="02000000000000000000" pitchFamily="2" charset="0"/>
                <a:ea typeface="Roboto" panose="02000000000000000000" pitchFamily="2" charset="0"/>
              </a:rPr>
              <a:t>traveled in-country in 2022</a:t>
            </a:r>
            <a:r>
              <a:rPr lang="en-US" sz="2400" u="none" strike="noStrike" baseline="0" dirty="0">
                <a:latin typeface="Roboto Light" panose="02000000000000000000" pitchFamily="2" charset="0"/>
                <a:ea typeface="Roboto Light" panose="02000000000000000000" pitchFamily="2" charset="0"/>
              </a:rPr>
              <a:t>, which is</a:t>
            </a:r>
          </a:p>
          <a:p>
            <a:r>
              <a:rPr lang="en-US" sz="2400" u="none" strike="noStrike" baseline="0" dirty="0">
                <a:latin typeface="Roboto Light" panose="02000000000000000000" pitchFamily="2" charset="0"/>
                <a:ea typeface="Roboto Light" panose="02000000000000000000" pitchFamily="2" charset="0"/>
              </a:rPr>
              <a:t>a considerable improvement from</a:t>
            </a:r>
          </a:p>
          <a:p>
            <a:r>
              <a:rPr lang="en-US" sz="2400" u="none" strike="noStrike" baseline="0" dirty="0">
                <a:latin typeface="Roboto Light" panose="02000000000000000000" pitchFamily="2" charset="0"/>
                <a:ea typeface="Roboto Light" panose="02000000000000000000" pitchFamily="2" charset="0"/>
              </a:rPr>
              <a:t>16% in 2021. </a:t>
            </a:r>
          </a:p>
          <a:p>
            <a:endParaRPr lang="en-US" sz="24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r>
              <a:rPr lang="en-US" sz="2400" b="1" u="none" strike="noStrike" baseline="0" dirty="0">
                <a:latin typeface="Roboto" panose="02000000000000000000" pitchFamily="2" charset="0"/>
                <a:ea typeface="Roboto" panose="02000000000000000000" pitchFamily="2" charset="0"/>
              </a:rPr>
              <a:t>Only 13% of in-country trips were canceled</a:t>
            </a:r>
            <a:r>
              <a:rPr lang="en-US" sz="2400" u="none" strike="noStrike" baseline="0" dirty="0">
                <a:latin typeface="Roboto Light" panose="02000000000000000000" pitchFamily="2" charset="0"/>
                <a:ea typeface="Roboto Light" panose="02000000000000000000" pitchFamily="2" charset="0"/>
              </a:rPr>
              <a:t>, compared to</a:t>
            </a:r>
          </a:p>
          <a:p>
            <a:r>
              <a:rPr lang="en-US" sz="2400" u="none" strike="noStrike" baseline="0" dirty="0">
                <a:latin typeface="Roboto Light" panose="02000000000000000000" pitchFamily="2" charset="0"/>
                <a:ea typeface="Roboto Light" panose="02000000000000000000" pitchFamily="2" charset="0"/>
              </a:rPr>
              <a:t>32% in 2021.</a:t>
            </a:r>
            <a:endParaRPr lang="en-US" sz="240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7773461E-E063-1903-CE2A-B8545E87DC2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809" y="650561"/>
            <a:ext cx="1807613" cy="51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38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8CF0ECD110404481BC07C1AF31A99E" ma:contentTypeVersion="18" ma:contentTypeDescription="Create a new document." ma:contentTypeScope="" ma:versionID="24a2e9b4a687994f7da255c4e6bfc575">
  <xsd:schema xmlns:xsd="http://www.w3.org/2001/XMLSchema" xmlns:xs="http://www.w3.org/2001/XMLSchema" xmlns:p="http://schemas.microsoft.com/office/2006/metadata/properties" xmlns:ns2="fc9ad3f7-4c75-465f-afc0-ea9c66519c43" xmlns:ns3="87d90df9-83df-4697-b5c0-38ad8bcad76d" targetNamespace="http://schemas.microsoft.com/office/2006/metadata/properties" ma:root="true" ma:fieldsID="26c71cc1f68b67b6f48ff81fd80600c3" ns2:_="" ns3:_="">
    <xsd:import namespace="fc9ad3f7-4c75-465f-afc0-ea9c66519c43"/>
    <xsd:import namespace="87d90df9-83df-4697-b5c0-38ad8bcad76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Dat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9ad3f7-4c75-465f-afc0-ea9c66519c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Date" ma:index="13" nillable="true" ma:displayName="Date" ma:format="DateTime" ma:internalName="Date">
      <xsd:simpleType>
        <xsd:restriction base="dms:DateTime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a17e7196-5f8d-4c6b-84ac-4a1542680f3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d90df9-83df-4697-b5c0-38ad8bcad76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9d0171db-59c1-4120-92f5-bf37a68969a3}" ma:internalName="TaxCatchAll" ma:showField="CatchAllData" ma:web="87d90df9-83df-4697-b5c0-38ad8bcad76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d90df9-83df-4697-b5c0-38ad8bcad76d" xsi:nil="true"/>
    <lcf76f155ced4ddcb4097134ff3c332f xmlns="fc9ad3f7-4c75-465f-afc0-ea9c66519c43">
      <Terms xmlns="http://schemas.microsoft.com/office/infopath/2007/PartnerControls"/>
    </lcf76f155ced4ddcb4097134ff3c332f>
    <Date xmlns="fc9ad3f7-4c75-465f-afc0-ea9c66519c43" xsi:nil="true"/>
  </documentManagement>
</p:properties>
</file>

<file path=customXml/itemProps1.xml><?xml version="1.0" encoding="utf-8"?>
<ds:datastoreItem xmlns:ds="http://schemas.openxmlformats.org/officeDocument/2006/customXml" ds:itemID="{4CEA04CA-47B5-457B-BF41-C50FC8668F2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F4F7AE-70A8-4481-94F2-127B30A30F5A}"/>
</file>

<file path=customXml/itemProps3.xml><?xml version="1.0" encoding="utf-8"?>
<ds:datastoreItem xmlns:ds="http://schemas.openxmlformats.org/officeDocument/2006/customXml" ds:itemID="{B30CF586-4610-4FDA-B9DF-852A7CFE7169}"/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44106</TotalTime>
  <Words>1634</Words>
  <Application>Microsoft Office PowerPoint</Application>
  <PresentationFormat>Custom</PresentationFormat>
  <Paragraphs>381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Calibri Light</vt:lpstr>
      <vt:lpstr>Roboto</vt:lpstr>
      <vt:lpstr>Roboto Black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Patrik Pavlacic</dc:creator>
  <cp:lastModifiedBy>Amy Cannon</cp:lastModifiedBy>
  <cp:revision>4467</cp:revision>
  <dcterms:created xsi:type="dcterms:W3CDTF">2019-01-21T13:39:49Z</dcterms:created>
  <dcterms:modified xsi:type="dcterms:W3CDTF">2023-09-12T11:09:55Z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0x010100178CF0ECD110404481BC07C1AF31A99E</vt:lpwstr>
  </property>
</Properties>
</file>