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handoutMasterIdLst>
    <p:handoutMasterId r:id="rId22"/>
  </p:handoutMasterIdLst>
  <p:sldIdLst>
    <p:sldId id="256" r:id="rId5"/>
    <p:sldId id="257" r:id="rId6"/>
    <p:sldId id="258" r:id="rId7"/>
    <p:sldId id="259" r:id="rId8"/>
    <p:sldId id="260" r:id="rId9"/>
    <p:sldId id="261" r:id="rId10"/>
    <p:sldId id="262" r:id="rId11"/>
    <p:sldId id="263" r:id="rId12"/>
    <p:sldId id="264" r:id="rId13"/>
    <p:sldId id="265" r:id="rId14"/>
    <p:sldId id="266" r:id="rId15"/>
    <p:sldId id="271" r:id="rId16"/>
    <p:sldId id="270" r:id="rId17"/>
    <p:sldId id="267" r:id="rId18"/>
    <p:sldId id="268" r:id="rId19"/>
    <p:sldId id="269"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2ADD1A1-86B7-4DE8-964E-B8F7E30CF507}">
          <p14:sldIdLst>
            <p14:sldId id="256"/>
            <p14:sldId id="257"/>
            <p14:sldId id="258"/>
            <p14:sldId id="259"/>
            <p14:sldId id="260"/>
            <p14:sldId id="261"/>
            <p14:sldId id="262"/>
            <p14:sldId id="263"/>
            <p14:sldId id="264"/>
            <p14:sldId id="265"/>
            <p14:sldId id="266"/>
            <p14:sldId id="271"/>
            <p14:sldId id="270"/>
            <p14:sldId id="267"/>
            <p14:sldId id="268"/>
            <p14:sldId id="26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AA27"/>
    <a:srgbClr val="00305E"/>
    <a:srgbClr val="EE592B"/>
    <a:srgbClr val="23BDC3"/>
    <a:srgbClr val="A0DBEB"/>
    <a:srgbClr val="1D2A48"/>
    <a:srgbClr val="D63F3F"/>
    <a:srgbClr val="21B1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45" autoAdjust="0"/>
    <p:restoredTop sz="94422"/>
  </p:normalViewPr>
  <p:slideViewPr>
    <p:cSldViewPr>
      <p:cViewPr varScale="1">
        <p:scale>
          <a:sx n="108" d="100"/>
          <a:sy n="108" d="100"/>
        </p:scale>
        <p:origin x="1302"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9957F9E-AEE6-484E-9CDB-7EC77B6CF3CB}" type="datetimeFigureOut">
              <a:rPr lang="en-US" smtClean="0"/>
              <a:t>3/2/2023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41E4318-804E-4182-9255-AE03573AE371}" type="slidenum">
              <a:rPr lang="en-US" smtClean="0"/>
              <a:t>‹#›</a:t>
            </a:fld>
            <a:endParaRPr lang="en-US"/>
          </a:p>
        </p:txBody>
      </p:sp>
    </p:spTree>
    <p:extLst>
      <p:ext uri="{BB962C8B-B14F-4D97-AF65-F5344CB8AC3E}">
        <p14:creationId xmlns:p14="http://schemas.microsoft.com/office/powerpoint/2010/main" val="39314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4918950-9966-48D9-A5A4-CBC1ABD353CE}" type="datetimeFigureOut">
              <a:rPr lang="en-US" smtClean="0"/>
              <a:t>3/2/2023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2682614-99BE-47AE-8AC9-CF2238814094}" type="slidenum">
              <a:rPr lang="en-US" smtClean="0"/>
              <a:t>‹#›</a:t>
            </a:fld>
            <a:endParaRPr lang="en-US"/>
          </a:p>
        </p:txBody>
      </p:sp>
    </p:spTree>
    <p:extLst>
      <p:ext uri="{BB962C8B-B14F-4D97-AF65-F5344CB8AC3E}">
        <p14:creationId xmlns:p14="http://schemas.microsoft.com/office/powerpoint/2010/main" val="1608261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4243DC1-4F33-47DD-8D96-290B39442F7D}" type="datetime1">
              <a:rPr lang="en-US" smtClean="0">
                <a:solidFill>
                  <a:prstClr val="black">
                    <a:tint val="75000"/>
                  </a:prstClr>
                </a:solidFill>
              </a:rPr>
              <a:t>3/2/2023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5EFA6-6358-2349-8C89-0C3E75B576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1821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0EE522-3AEC-4FD9-88F8-9680DB36F261}" type="datetime1">
              <a:rPr lang="en-US" smtClean="0">
                <a:solidFill>
                  <a:prstClr val="black">
                    <a:tint val="75000"/>
                  </a:prstClr>
                </a:solidFill>
              </a:rPr>
              <a:t>3/2/2023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5EFA6-6358-2349-8C89-0C3E75B576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51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4D3611-D1DE-4EB3-948E-D6969F087555}" type="datetime1">
              <a:rPr lang="en-US" smtClean="0">
                <a:solidFill>
                  <a:prstClr val="black">
                    <a:tint val="75000"/>
                  </a:prstClr>
                </a:solidFill>
              </a:rPr>
              <a:t>3/2/2023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5EFA6-6358-2349-8C89-0C3E75B576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65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E8BC4-018D-4B25-9CCB-4A77AE33201C}" type="datetime1">
              <a:rPr lang="en-US" smtClean="0">
                <a:solidFill>
                  <a:prstClr val="black">
                    <a:tint val="75000"/>
                  </a:prstClr>
                </a:solidFill>
              </a:rPr>
              <a:t>3/2/2023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5EFA6-6358-2349-8C89-0C3E75B576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7423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567199-E7AA-4FEB-9B8A-AA8AA2D405B8}" type="datetime1">
              <a:rPr lang="en-US" smtClean="0">
                <a:solidFill>
                  <a:prstClr val="black">
                    <a:tint val="75000"/>
                  </a:prstClr>
                </a:solidFill>
              </a:rPr>
              <a:t>3/2/2023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5EFA6-6358-2349-8C89-0C3E75B576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438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4D1B77-4D71-4B6E-A34E-6F70FADFEC39}" type="datetime1">
              <a:rPr lang="en-US" smtClean="0">
                <a:solidFill>
                  <a:prstClr val="black">
                    <a:tint val="75000"/>
                  </a:prstClr>
                </a:solidFill>
              </a:rPr>
              <a:t>3/2/2023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5EFA6-6358-2349-8C89-0C3E75B576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128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D63A66-AE22-4D0E-9E3B-8DF10523CA5B}" type="datetime1">
              <a:rPr lang="en-US" smtClean="0">
                <a:solidFill>
                  <a:prstClr val="black">
                    <a:tint val="75000"/>
                  </a:prstClr>
                </a:solidFill>
              </a:rPr>
              <a:t>3/2/2023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5EFA6-6358-2349-8C89-0C3E75B576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644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B4A230-C4D2-42F1-8B75-ACD98502C512}" type="datetime1">
              <a:rPr lang="en-US" smtClean="0">
                <a:solidFill>
                  <a:prstClr val="black">
                    <a:tint val="75000"/>
                  </a:prstClr>
                </a:solidFill>
              </a:rPr>
              <a:t>3/2/2023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5EFA6-6358-2349-8C89-0C3E75B576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291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419A18-57E7-4E7D-8DED-B9B55764914F}" type="datetime1">
              <a:rPr lang="en-US" smtClean="0">
                <a:solidFill>
                  <a:prstClr val="black">
                    <a:tint val="75000"/>
                  </a:prstClr>
                </a:solidFill>
              </a:rPr>
              <a:t>3/2/2023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5EFA6-6358-2349-8C89-0C3E75B576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300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E431A9-75F7-410C-BB74-600C8F482663}" type="datetime1">
              <a:rPr lang="en-US" smtClean="0">
                <a:solidFill>
                  <a:prstClr val="black">
                    <a:tint val="75000"/>
                  </a:prstClr>
                </a:solidFill>
              </a:rPr>
              <a:t>3/2/2023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5EFA6-6358-2349-8C89-0C3E75B576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230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D64229-118C-465F-9A2B-1CE8F578BDEA}" type="datetime1">
              <a:rPr lang="en-US" smtClean="0">
                <a:solidFill>
                  <a:prstClr val="black">
                    <a:tint val="75000"/>
                  </a:prstClr>
                </a:solidFill>
              </a:rPr>
              <a:t>3/2/2023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5EFA6-6358-2349-8C89-0C3E75B576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88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254A66BC-B964-4FBC-87B2-FABA674F655B}" type="datetime1">
              <a:rPr lang="en-US" smtClean="0">
                <a:solidFill>
                  <a:prstClr val="black">
                    <a:tint val="75000"/>
                  </a:prstClr>
                </a:solidFill>
              </a:rPr>
              <a:t>3/2/2023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8E5EFA6-6358-2349-8C89-0C3E75B5767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8676837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D1218-B04B-9C4B-533E-459F318C2CCC}"/>
              </a:ext>
            </a:extLst>
          </p:cNvPr>
          <p:cNvSpPr>
            <a:spLocks noGrp="1"/>
          </p:cNvSpPr>
          <p:nvPr>
            <p:ph type="ctrTitle"/>
          </p:nvPr>
        </p:nvSpPr>
        <p:spPr>
          <a:xfrm>
            <a:off x="609600" y="1376700"/>
            <a:ext cx="7772400" cy="1470025"/>
          </a:xfrm>
        </p:spPr>
        <p:txBody>
          <a:bodyPr/>
          <a:lstStyle/>
          <a:p>
            <a:r>
              <a:rPr lang="en-US" dirty="0"/>
              <a:t>Safety Preparedness Webinar</a:t>
            </a:r>
          </a:p>
        </p:txBody>
      </p:sp>
      <p:sp>
        <p:nvSpPr>
          <p:cNvPr id="3" name="Subtitle 2">
            <a:extLst>
              <a:ext uri="{FF2B5EF4-FFF2-40B4-BE49-F238E27FC236}">
                <a16:creationId xmlns:a16="http://schemas.microsoft.com/office/drawing/2014/main" id="{688A2267-05CF-F578-BECB-41165AE1C467}"/>
              </a:ext>
            </a:extLst>
          </p:cNvPr>
          <p:cNvSpPr>
            <a:spLocks noGrp="1"/>
          </p:cNvSpPr>
          <p:nvPr>
            <p:ph type="subTitle" idx="1"/>
          </p:nvPr>
        </p:nvSpPr>
        <p:spPr>
          <a:xfrm>
            <a:off x="1371600" y="3730412"/>
            <a:ext cx="6400800" cy="1752600"/>
          </a:xfrm>
        </p:spPr>
        <p:txBody>
          <a:bodyPr/>
          <a:lstStyle/>
          <a:p>
            <a:pPr>
              <a:spcBef>
                <a:spcPts val="0"/>
              </a:spcBef>
            </a:pPr>
            <a:r>
              <a:rPr lang="en-US" dirty="0">
                <a:solidFill>
                  <a:schemeClr val="tx1"/>
                </a:solidFill>
              </a:rPr>
              <a:t>March 16, 2023</a:t>
            </a:r>
          </a:p>
          <a:p>
            <a:pPr>
              <a:spcBef>
                <a:spcPts val="0"/>
              </a:spcBef>
            </a:pPr>
            <a:r>
              <a:rPr lang="en-US" dirty="0">
                <a:solidFill>
                  <a:schemeClr val="tx1"/>
                </a:solidFill>
              </a:rPr>
              <a:t>SYTA Health &amp; Safety Team</a:t>
            </a:r>
          </a:p>
        </p:txBody>
      </p:sp>
    </p:spTree>
    <p:extLst>
      <p:ext uri="{BB962C8B-B14F-4D97-AF65-F5344CB8AC3E}">
        <p14:creationId xmlns:p14="http://schemas.microsoft.com/office/powerpoint/2010/main" val="189755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E21C4-7E08-FDD8-8316-A685922AA02B}"/>
              </a:ext>
            </a:extLst>
          </p:cNvPr>
          <p:cNvSpPr>
            <a:spLocks noGrp="1"/>
          </p:cNvSpPr>
          <p:nvPr>
            <p:ph type="title"/>
          </p:nvPr>
        </p:nvSpPr>
        <p:spPr>
          <a:xfrm>
            <a:off x="4100512" y="381000"/>
            <a:ext cx="942975" cy="1143000"/>
          </a:xfrm>
        </p:spPr>
        <p:txBody>
          <a:bodyPr>
            <a:normAutofit/>
          </a:bodyPr>
          <a:lstStyle/>
          <a:p>
            <a:pPr algn="ctr"/>
            <a:r>
              <a:rPr lang="en-US" sz="4000" dirty="0"/>
              <a:t>IT</a:t>
            </a:r>
          </a:p>
        </p:txBody>
      </p:sp>
      <p:sp>
        <p:nvSpPr>
          <p:cNvPr id="6" name="Content Placeholder 2">
            <a:extLst>
              <a:ext uri="{FF2B5EF4-FFF2-40B4-BE49-F238E27FC236}">
                <a16:creationId xmlns:a16="http://schemas.microsoft.com/office/drawing/2014/main" id="{78497485-5B07-B539-96A3-2237AC2F61D5}"/>
              </a:ext>
            </a:extLst>
          </p:cNvPr>
          <p:cNvSpPr txBox="1">
            <a:spLocks/>
          </p:cNvSpPr>
          <p:nvPr/>
        </p:nvSpPr>
        <p:spPr>
          <a:xfrm>
            <a:off x="495300" y="2857500"/>
            <a:ext cx="8153400" cy="1143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US" sz="2200" b="1" dirty="0">
                <a:latin typeface="Calibri" panose="020F0502020204030204" pitchFamily="34" charset="0"/>
                <a:ea typeface="Calibri" panose="020F0502020204030204" pitchFamily="34" charset="0"/>
                <a:cs typeface="Times New Roman" panose="02020603050405020304" pitchFamily="18" charset="0"/>
              </a:rPr>
              <a:t>Team Objective:</a:t>
            </a:r>
          </a:p>
          <a:p>
            <a:pPr marL="0" indent="0">
              <a:spcBef>
                <a:spcPts val="0"/>
              </a:spcBef>
              <a:buFont typeface="Arial"/>
              <a:buNone/>
            </a:pPr>
            <a:r>
              <a:rPr lang="en-US" sz="2200" dirty="0">
                <a:latin typeface="Calibri" panose="020F0502020204030204" pitchFamily="34" charset="0"/>
                <a:ea typeface="Calibri" panose="020F0502020204030204" pitchFamily="34" charset="0"/>
                <a:cs typeface="Times New Roman" panose="02020603050405020304" pitchFamily="18" charset="0"/>
              </a:rPr>
              <a:t>Ensure that Crisis Response Teams receive needed IT related assistance.</a:t>
            </a:r>
          </a:p>
          <a:p>
            <a:pPr marL="0" indent="0">
              <a:buFont typeface="Arial"/>
              <a:buNone/>
            </a:pPr>
            <a:endParaRPr lang="en-US" dirty="0"/>
          </a:p>
        </p:txBody>
      </p:sp>
    </p:spTree>
    <p:extLst>
      <p:ext uri="{BB962C8B-B14F-4D97-AF65-F5344CB8AC3E}">
        <p14:creationId xmlns:p14="http://schemas.microsoft.com/office/powerpoint/2010/main" val="179219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E21C4-7E08-FDD8-8316-A685922AA02B}"/>
              </a:ext>
            </a:extLst>
          </p:cNvPr>
          <p:cNvSpPr>
            <a:spLocks noGrp="1"/>
          </p:cNvSpPr>
          <p:nvPr>
            <p:ph type="title"/>
          </p:nvPr>
        </p:nvSpPr>
        <p:spPr>
          <a:xfrm>
            <a:off x="3352800" y="457200"/>
            <a:ext cx="2543175" cy="1143000"/>
          </a:xfrm>
        </p:spPr>
        <p:txBody>
          <a:bodyPr>
            <a:normAutofit/>
          </a:bodyPr>
          <a:lstStyle/>
          <a:p>
            <a:pPr algn="ctr"/>
            <a:r>
              <a:rPr lang="en-US" sz="4000" dirty="0"/>
              <a:t>Red Card</a:t>
            </a:r>
          </a:p>
        </p:txBody>
      </p:sp>
      <p:sp>
        <p:nvSpPr>
          <p:cNvPr id="6" name="Content Placeholder 2">
            <a:extLst>
              <a:ext uri="{FF2B5EF4-FFF2-40B4-BE49-F238E27FC236}">
                <a16:creationId xmlns:a16="http://schemas.microsoft.com/office/drawing/2014/main" id="{78497485-5B07-B539-96A3-2237AC2F61D5}"/>
              </a:ext>
            </a:extLst>
          </p:cNvPr>
          <p:cNvSpPr txBox="1">
            <a:spLocks/>
          </p:cNvSpPr>
          <p:nvPr/>
        </p:nvSpPr>
        <p:spPr>
          <a:xfrm>
            <a:off x="495300" y="2705100"/>
            <a:ext cx="8153400" cy="1447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US" sz="2200" b="1" dirty="0">
                <a:latin typeface="Calibri" panose="020F0502020204030204" pitchFamily="34" charset="0"/>
                <a:ea typeface="Calibri" panose="020F0502020204030204" pitchFamily="34" charset="0"/>
                <a:cs typeface="Times New Roman" panose="02020603050405020304" pitchFamily="18" charset="0"/>
              </a:rPr>
              <a:t>Objective:</a:t>
            </a:r>
          </a:p>
          <a:p>
            <a:pPr marL="0" indent="0">
              <a:spcBef>
                <a:spcPts val="0"/>
              </a:spcBef>
              <a:buFont typeface="Arial"/>
              <a:buNone/>
            </a:pPr>
            <a:r>
              <a:rPr lang="en-US" sz="2200" dirty="0">
                <a:latin typeface="Calibri" panose="020F0502020204030204" pitchFamily="34" charset="0"/>
                <a:ea typeface="Calibri" panose="020F0502020204030204" pitchFamily="34" charset="0"/>
                <a:cs typeface="Times New Roman" panose="02020603050405020304" pitchFamily="18" charset="0"/>
              </a:rPr>
              <a:t>As the first person to receive the call about the incident, your goal is to obtain as much information as possible. Use the Red Card form to collect information.</a:t>
            </a:r>
          </a:p>
          <a:p>
            <a:pPr marL="0" indent="0">
              <a:buFont typeface="Arial"/>
              <a:buNone/>
            </a:pPr>
            <a:endParaRPr lang="en-US" dirty="0"/>
          </a:p>
        </p:txBody>
      </p:sp>
    </p:spTree>
    <p:extLst>
      <p:ext uri="{BB962C8B-B14F-4D97-AF65-F5344CB8AC3E}">
        <p14:creationId xmlns:p14="http://schemas.microsoft.com/office/powerpoint/2010/main" val="197827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2795356-6013-E91C-C659-789E7B538799}"/>
              </a:ext>
            </a:extLst>
          </p:cNvPr>
          <p:cNvPicPr>
            <a:picLocks noChangeAspect="1"/>
          </p:cNvPicPr>
          <p:nvPr/>
        </p:nvPicPr>
        <p:blipFill rotWithShape="1">
          <a:blip r:embed="rId2"/>
          <a:srcRect t="12551"/>
          <a:stretch/>
        </p:blipFill>
        <p:spPr>
          <a:xfrm>
            <a:off x="955238" y="217919"/>
            <a:ext cx="7233523" cy="6481560"/>
          </a:xfrm>
          <a:prstGeom prst="rect">
            <a:avLst/>
          </a:prstGeom>
        </p:spPr>
      </p:pic>
      <p:sp>
        <p:nvSpPr>
          <p:cNvPr id="4" name="Slide Number Placeholder 3">
            <a:extLst>
              <a:ext uri="{FF2B5EF4-FFF2-40B4-BE49-F238E27FC236}">
                <a16:creationId xmlns:a16="http://schemas.microsoft.com/office/drawing/2014/main" id="{F1813BE8-6152-0856-DF70-20B9C43FC2BF}"/>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78E5EFA6-6358-2349-8C89-0C3E75B5767A}" type="slidenum">
              <a:rPr lang="en-US" smtClean="0"/>
              <a:pPr>
                <a:spcAft>
                  <a:spcPts val="600"/>
                </a:spcAft>
              </a:pPr>
              <a:t>12</a:t>
            </a:fld>
            <a:endParaRPr lang="en-US"/>
          </a:p>
        </p:txBody>
      </p:sp>
    </p:spTree>
    <p:extLst>
      <p:ext uri="{BB962C8B-B14F-4D97-AF65-F5344CB8AC3E}">
        <p14:creationId xmlns:p14="http://schemas.microsoft.com/office/powerpoint/2010/main" val="1748362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Graphical user interface&#10;&#10;Description automatically generated with medium confidence">
            <a:extLst>
              <a:ext uri="{FF2B5EF4-FFF2-40B4-BE49-F238E27FC236}">
                <a16:creationId xmlns:a16="http://schemas.microsoft.com/office/drawing/2014/main" id="{FD15CCF2-61C1-47EB-C942-9D4D0E5D9F3E}"/>
              </a:ext>
            </a:extLst>
          </p:cNvPr>
          <p:cNvPicPr>
            <a:picLocks noChangeAspect="1"/>
          </p:cNvPicPr>
          <p:nvPr/>
        </p:nvPicPr>
        <p:blipFill rotWithShape="1">
          <a:blip r:embed="rId2"/>
          <a:srcRect r="12317" b="-1"/>
          <a:stretch/>
        </p:blipFill>
        <p:spPr>
          <a:xfrm>
            <a:off x="20" y="1282"/>
            <a:ext cx="9143980" cy="6856718"/>
          </a:xfrm>
          <a:prstGeom prst="rect">
            <a:avLst/>
          </a:prstGeom>
        </p:spPr>
      </p:pic>
    </p:spTree>
    <p:extLst>
      <p:ext uri="{BB962C8B-B14F-4D97-AF65-F5344CB8AC3E}">
        <p14:creationId xmlns:p14="http://schemas.microsoft.com/office/powerpoint/2010/main" val="101867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E21C4-7E08-FDD8-8316-A685922AA02B}"/>
              </a:ext>
            </a:extLst>
          </p:cNvPr>
          <p:cNvSpPr>
            <a:spLocks noGrp="1"/>
          </p:cNvSpPr>
          <p:nvPr>
            <p:ph type="title"/>
          </p:nvPr>
        </p:nvSpPr>
        <p:spPr>
          <a:xfrm>
            <a:off x="2767012" y="381000"/>
            <a:ext cx="3609975" cy="1143000"/>
          </a:xfrm>
        </p:spPr>
        <p:txBody>
          <a:bodyPr>
            <a:normAutofit/>
          </a:bodyPr>
          <a:lstStyle/>
          <a:p>
            <a:pPr algn="ctr"/>
            <a:r>
              <a:rPr lang="en-US" sz="4000" dirty="0"/>
              <a:t>Crisis Simulation </a:t>
            </a:r>
          </a:p>
        </p:txBody>
      </p:sp>
      <p:sp>
        <p:nvSpPr>
          <p:cNvPr id="6" name="Content Placeholder 2">
            <a:extLst>
              <a:ext uri="{FF2B5EF4-FFF2-40B4-BE49-F238E27FC236}">
                <a16:creationId xmlns:a16="http://schemas.microsoft.com/office/drawing/2014/main" id="{78497485-5B07-B539-96A3-2237AC2F61D5}"/>
              </a:ext>
            </a:extLst>
          </p:cNvPr>
          <p:cNvSpPr txBox="1">
            <a:spLocks/>
          </p:cNvSpPr>
          <p:nvPr/>
        </p:nvSpPr>
        <p:spPr>
          <a:xfrm>
            <a:off x="495299" y="2705100"/>
            <a:ext cx="8153400" cy="1447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US" sz="2200" b="1" dirty="0">
                <a:latin typeface="Calibri" panose="020F0502020204030204" pitchFamily="34" charset="0"/>
                <a:ea typeface="Calibri" panose="020F0502020204030204" pitchFamily="34" charset="0"/>
                <a:cs typeface="Times New Roman" panose="02020603050405020304" pitchFamily="18" charset="0"/>
              </a:rPr>
              <a:t>Objective:</a:t>
            </a:r>
          </a:p>
          <a:p>
            <a:pPr marL="0" indent="0">
              <a:spcBef>
                <a:spcPts val="0"/>
              </a:spcBef>
              <a:buFont typeface="Arial"/>
              <a:buNone/>
            </a:pPr>
            <a:r>
              <a:rPr lang="en-US" sz="2200" dirty="0">
                <a:latin typeface="Calibri" panose="020F0502020204030204" pitchFamily="34" charset="0"/>
                <a:ea typeface="Calibri" panose="020F0502020204030204" pitchFamily="34" charset="0"/>
                <a:cs typeface="Times New Roman" panose="02020603050405020304" pitchFamily="18" charset="0"/>
              </a:rPr>
              <a:t>To be able to demonstrate the processes to be exercised with a crisis occurs. All team members that are part of a crisis team must be involved in the simulation.</a:t>
            </a:r>
          </a:p>
          <a:p>
            <a:pPr marL="0" indent="0">
              <a:spcBef>
                <a:spcPts val="0"/>
              </a:spcBef>
              <a:buFont typeface="Arial"/>
              <a:buNone/>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a:buNone/>
            </a:pPr>
            <a:endParaRPr lang="en-US" dirty="0"/>
          </a:p>
        </p:txBody>
      </p:sp>
    </p:spTree>
    <p:extLst>
      <p:ext uri="{BB962C8B-B14F-4D97-AF65-F5344CB8AC3E}">
        <p14:creationId xmlns:p14="http://schemas.microsoft.com/office/powerpoint/2010/main" val="404685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78497485-5B07-B539-96A3-2237AC2F61D5}"/>
              </a:ext>
            </a:extLst>
          </p:cNvPr>
          <p:cNvSpPr txBox="1">
            <a:spLocks/>
          </p:cNvSpPr>
          <p:nvPr/>
        </p:nvSpPr>
        <p:spPr>
          <a:xfrm>
            <a:off x="457200" y="1981200"/>
            <a:ext cx="8153400" cy="119481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endParaRPr lang="en-US" sz="2200" b="1" dirty="0">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a:buNone/>
            </a:pPr>
            <a:endParaRPr lang="en-US" dirty="0"/>
          </a:p>
        </p:txBody>
      </p:sp>
      <p:pic>
        <p:nvPicPr>
          <p:cNvPr id="9" name="Picture 8" descr="A picture containing text, clipart&#10;&#10;Description automatically generated">
            <a:extLst>
              <a:ext uri="{FF2B5EF4-FFF2-40B4-BE49-F238E27FC236}">
                <a16:creationId xmlns:a16="http://schemas.microsoft.com/office/drawing/2014/main" id="{D8573DF6-F81A-7FC8-0B6B-335FB1E5A0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2428" y="0"/>
            <a:ext cx="3742944" cy="2234184"/>
          </a:xfrm>
          <a:prstGeom prst="rect">
            <a:avLst/>
          </a:prstGeom>
        </p:spPr>
      </p:pic>
      <p:sp>
        <p:nvSpPr>
          <p:cNvPr id="10" name="Content Placeholder 2">
            <a:extLst>
              <a:ext uri="{FF2B5EF4-FFF2-40B4-BE49-F238E27FC236}">
                <a16:creationId xmlns:a16="http://schemas.microsoft.com/office/drawing/2014/main" id="{9E64CAB3-5AD9-7E9B-3A0E-25FE4B4168E0}"/>
              </a:ext>
            </a:extLst>
          </p:cNvPr>
          <p:cNvSpPr txBox="1">
            <a:spLocks/>
          </p:cNvSpPr>
          <p:nvPr/>
        </p:nvSpPr>
        <p:spPr>
          <a:xfrm>
            <a:off x="609600" y="1700784"/>
            <a:ext cx="8153400" cy="106680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US" sz="2200" b="1" dirty="0">
                <a:latin typeface="Calibri" panose="020F0502020204030204" pitchFamily="34" charset="0"/>
                <a:ea typeface="Calibri" panose="020F0502020204030204" pitchFamily="34" charset="0"/>
                <a:cs typeface="Times New Roman" panose="02020603050405020304" pitchFamily="18" charset="0"/>
              </a:rPr>
              <a:t>Objective:</a:t>
            </a:r>
          </a:p>
          <a:p>
            <a:pPr marL="0" indent="0">
              <a:spcBef>
                <a:spcPts val="0"/>
              </a:spcBef>
              <a:buFont typeface="Arial"/>
              <a:buNone/>
            </a:pPr>
            <a:r>
              <a:rPr lang="en-US" sz="2200" dirty="0">
                <a:latin typeface="Calibri" panose="020F0502020204030204" pitchFamily="34" charset="0"/>
                <a:ea typeface="Calibri" panose="020F0502020204030204" pitchFamily="34" charset="0"/>
                <a:cs typeface="Times New Roman" panose="02020603050405020304" pitchFamily="18" charset="0"/>
              </a:rPr>
              <a:t>To educate the student &amp; youth travel industry on the administration of safety and risk management standards for student &amp; youth travel. </a:t>
            </a:r>
          </a:p>
          <a:p>
            <a:pPr marL="0" indent="0">
              <a:buFont typeface="Arial"/>
              <a:buNone/>
            </a:pPr>
            <a:endParaRPr lang="en-US" dirty="0"/>
          </a:p>
        </p:txBody>
      </p:sp>
      <p:sp>
        <p:nvSpPr>
          <p:cNvPr id="11" name="Content Placeholder 2">
            <a:extLst>
              <a:ext uri="{FF2B5EF4-FFF2-40B4-BE49-F238E27FC236}">
                <a16:creationId xmlns:a16="http://schemas.microsoft.com/office/drawing/2014/main" id="{AB2AE370-CF88-F942-897D-E978CC1BC48D}"/>
              </a:ext>
            </a:extLst>
          </p:cNvPr>
          <p:cNvSpPr txBox="1">
            <a:spLocks/>
          </p:cNvSpPr>
          <p:nvPr/>
        </p:nvSpPr>
        <p:spPr>
          <a:xfrm>
            <a:off x="493336" y="2971800"/>
            <a:ext cx="8763000" cy="2895600"/>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4300" indent="0">
              <a:lnSpc>
                <a:spcPct val="107000"/>
              </a:lnSpc>
              <a:spcBef>
                <a:spcPts val="0"/>
              </a:spcBef>
              <a:buNone/>
            </a:pPr>
            <a:r>
              <a:rPr lang="en-US" sz="2400" dirty="0">
                <a:effectLst/>
                <a:latin typeface="Myriad Pro"/>
                <a:ea typeface="Calibri" panose="020F0502020204030204" pitchFamily="34" charset="0"/>
                <a:cs typeface="Times New Roman" panose="02020603050405020304" pitchFamily="18" charset="0"/>
              </a:rPr>
              <a:t>Risk Assessment and Management 			Emergency Response </a:t>
            </a:r>
          </a:p>
          <a:p>
            <a:pPr marL="114300" indent="0">
              <a:lnSpc>
                <a:spcPct val="107000"/>
              </a:lnSpc>
              <a:spcBef>
                <a:spcPts val="0"/>
              </a:spcBef>
              <a:buNone/>
            </a:pPr>
            <a:r>
              <a:rPr lang="en-US" sz="2400" dirty="0">
                <a:effectLst/>
                <a:latin typeface="Myriad Pro"/>
                <a:ea typeface="Calibri" panose="020F0502020204030204" pitchFamily="34" charset="0"/>
                <a:cs typeface="Times New Roman" panose="02020603050405020304" pitchFamily="18" charset="0"/>
              </a:rPr>
              <a:t>Crisis Communications 						Staff/Chaperone/Driver Background Checks 						Business Practices</a:t>
            </a:r>
          </a:p>
          <a:p>
            <a:pPr marL="114300" indent="0">
              <a:lnSpc>
                <a:spcPct val="107000"/>
              </a:lnSpc>
              <a:spcBef>
                <a:spcPts val="0"/>
              </a:spcBef>
              <a:buNone/>
            </a:pPr>
            <a:r>
              <a:rPr lang="en-US" sz="2400" dirty="0">
                <a:effectLst/>
                <a:latin typeface="Myriad Pro"/>
                <a:ea typeface="Calibri" panose="020F0502020204030204" pitchFamily="34" charset="0"/>
                <a:cs typeface="Times New Roman" panose="02020603050405020304" pitchFamily="18" charset="0"/>
              </a:rPr>
              <a:t>Vendor Assessments 						Safety Procedures/Briefings </a:t>
            </a:r>
            <a:r>
              <a:rPr lang="en-US" sz="2400" dirty="0">
                <a:latin typeface="Myriad Pro"/>
                <a:ea typeface="Calibri" panose="020F0502020204030204" pitchFamily="34" charset="0"/>
                <a:cs typeface="Times New Roman" panose="02020603050405020304" pitchFamily="18" charset="0"/>
              </a:rPr>
              <a:t>  </a:t>
            </a:r>
          </a:p>
          <a:p>
            <a:pPr marL="114300" indent="0">
              <a:lnSpc>
                <a:spcPct val="107000"/>
              </a:lnSpc>
              <a:spcBef>
                <a:spcPts val="0"/>
              </a:spcBef>
              <a:buNone/>
            </a:pPr>
            <a:r>
              <a:rPr lang="en-US" sz="2400" dirty="0">
                <a:latin typeface="Myriad Pro"/>
                <a:ea typeface="Calibri" panose="020F0502020204030204" pitchFamily="34" charset="0"/>
                <a:cs typeface="Times New Roman" panose="02020603050405020304" pitchFamily="18" charset="0"/>
              </a:rPr>
              <a:t>ADA Requirements							</a:t>
            </a:r>
            <a:r>
              <a:rPr lang="en-US" sz="2400" dirty="0">
                <a:effectLst/>
                <a:latin typeface="Myriad Pro"/>
                <a:ea typeface="Calibri" panose="020F0502020204030204" pitchFamily="34" charset="0"/>
                <a:cs typeface="Times New Roman" panose="02020603050405020304" pitchFamily="18" charset="0"/>
              </a:rPr>
              <a:t>Family Assistance &amp; Support </a:t>
            </a:r>
          </a:p>
          <a:p>
            <a:pPr marL="114300" indent="0">
              <a:lnSpc>
                <a:spcPct val="107000"/>
              </a:lnSpc>
              <a:spcBef>
                <a:spcPts val="0"/>
              </a:spcBef>
              <a:buNone/>
            </a:pPr>
            <a:r>
              <a:rPr lang="en-US" sz="2400" dirty="0">
                <a:effectLst/>
                <a:latin typeface="Myriad Pro"/>
                <a:ea typeface="Calibri" panose="020F0502020204030204" pitchFamily="34" charset="0"/>
                <a:cs typeface="Times New Roman" panose="02020603050405020304" pitchFamily="18" charset="0"/>
              </a:rPr>
              <a:t>Health Information 						Swimming Safety</a:t>
            </a:r>
            <a:endParaRPr lang="en-US" sz="2400" dirty="0">
              <a:latin typeface="Myriad Pro"/>
              <a:ea typeface="Calibri" panose="020F0502020204030204" pitchFamily="34" charset="0"/>
              <a:cs typeface="Times New Roman" panose="02020603050405020304" pitchFamily="18" charset="0"/>
            </a:endParaRPr>
          </a:p>
          <a:p>
            <a:pPr marL="114300" indent="0">
              <a:lnSpc>
                <a:spcPct val="107000"/>
              </a:lnSpc>
              <a:spcBef>
                <a:spcPts val="0"/>
              </a:spcBef>
              <a:buNone/>
            </a:pPr>
            <a:r>
              <a:rPr lang="en-US" sz="2400" dirty="0">
                <a:effectLst/>
                <a:latin typeface="Myriad Pro"/>
                <a:ea typeface="Calibri" panose="020F0502020204030204" pitchFamily="34" charset="0"/>
                <a:cs typeface="Times New Roman" panose="02020603050405020304" pitchFamily="18" charset="0"/>
              </a:rPr>
              <a:t>International Travel Requirements 			First Aid/CPR Training </a:t>
            </a:r>
            <a:endParaRPr lang="en-US" sz="2400" dirty="0">
              <a:latin typeface="Myriad Pro"/>
              <a:ea typeface="Calibri" panose="020F0502020204030204" pitchFamily="34" charset="0"/>
              <a:cs typeface="Times New Roman" panose="02020603050405020304" pitchFamily="18" charset="0"/>
            </a:endParaRPr>
          </a:p>
          <a:p>
            <a:pPr marL="114300" indent="0">
              <a:lnSpc>
                <a:spcPct val="107000"/>
              </a:lnSpc>
              <a:spcBef>
                <a:spcPts val="0"/>
              </a:spcBef>
              <a:buNone/>
            </a:pPr>
            <a:r>
              <a:rPr lang="en-US" sz="2400" dirty="0">
                <a:effectLst/>
                <a:latin typeface="Myriad Pro"/>
                <a:ea typeface="Calibri" panose="020F0502020204030204" pitchFamily="34" charset="0"/>
                <a:cs typeface="Times New Roman" panose="02020603050405020304" pitchFamily="18" charset="0"/>
              </a:rPr>
              <a:t>Incident Response/Lost Student Protocols 	Security</a:t>
            </a:r>
          </a:p>
          <a:p>
            <a:pPr marL="114300" marR="0" indent="0">
              <a:lnSpc>
                <a:spcPct val="107000"/>
              </a:lnSpc>
              <a:spcBef>
                <a:spcPts val="0"/>
              </a:spcBef>
              <a:spcAft>
                <a:spcPts val="0"/>
              </a:spcAft>
              <a:buNone/>
            </a:pPr>
            <a:r>
              <a:rPr lang="en-US" sz="2400" dirty="0">
                <a:effectLst/>
                <a:latin typeface="Myriad Pro"/>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a:buNone/>
            </a:pPr>
            <a:endParaRPr lang="en-US" dirty="0"/>
          </a:p>
        </p:txBody>
      </p:sp>
    </p:spTree>
    <p:extLst>
      <p:ext uri="{BB962C8B-B14F-4D97-AF65-F5344CB8AC3E}">
        <p14:creationId xmlns:p14="http://schemas.microsoft.com/office/powerpoint/2010/main" val="233144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E21C4-7E08-FDD8-8316-A685922AA02B}"/>
              </a:ext>
            </a:extLst>
          </p:cNvPr>
          <p:cNvSpPr>
            <a:spLocks noGrp="1"/>
          </p:cNvSpPr>
          <p:nvPr>
            <p:ph type="title"/>
          </p:nvPr>
        </p:nvSpPr>
        <p:spPr>
          <a:xfrm>
            <a:off x="2028825" y="2857500"/>
            <a:ext cx="5086350" cy="1143000"/>
          </a:xfrm>
        </p:spPr>
        <p:txBody>
          <a:bodyPr>
            <a:normAutofit/>
          </a:bodyPr>
          <a:lstStyle/>
          <a:p>
            <a:pPr algn="ctr"/>
            <a:r>
              <a:rPr lang="en-US" sz="6000" dirty="0"/>
              <a:t>Questions?</a:t>
            </a:r>
          </a:p>
        </p:txBody>
      </p:sp>
    </p:spTree>
    <p:extLst>
      <p:ext uri="{BB962C8B-B14F-4D97-AF65-F5344CB8AC3E}">
        <p14:creationId xmlns:p14="http://schemas.microsoft.com/office/powerpoint/2010/main" val="1559813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E21C4-7E08-FDD8-8316-A685922AA02B}"/>
              </a:ext>
            </a:extLst>
          </p:cNvPr>
          <p:cNvSpPr>
            <a:spLocks noGrp="1"/>
          </p:cNvSpPr>
          <p:nvPr>
            <p:ph type="title"/>
          </p:nvPr>
        </p:nvSpPr>
        <p:spPr/>
        <p:txBody>
          <a:bodyPr>
            <a:normAutofit/>
          </a:bodyPr>
          <a:lstStyle/>
          <a:p>
            <a:pPr algn="ctr"/>
            <a:r>
              <a:rPr lang="en-US" sz="4000" dirty="0"/>
              <a:t>Agenda</a:t>
            </a:r>
          </a:p>
        </p:txBody>
      </p:sp>
      <p:sp>
        <p:nvSpPr>
          <p:cNvPr id="3" name="Content Placeholder 2">
            <a:extLst>
              <a:ext uri="{FF2B5EF4-FFF2-40B4-BE49-F238E27FC236}">
                <a16:creationId xmlns:a16="http://schemas.microsoft.com/office/drawing/2014/main" id="{BBDA8E39-65B4-C0FA-BD57-15612CF059AE}"/>
              </a:ext>
            </a:extLst>
          </p:cNvPr>
          <p:cNvSpPr>
            <a:spLocks noGrp="1"/>
          </p:cNvSpPr>
          <p:nvPr>
            <p:ph idx="1"/>
          </p:nvPr>
        </p:nvSpPr>
        <p:spPr>
          <a:xfrm>
            <a:off x="783990" y="1166018"/>
            <a:ext cx="3581400" cy="4525963"/>
          </a:xfrm>
        </p:spPr>
        <p:txBody>
          <a:bodyPr>
            <a:normAutofit/>
          </a:bodyPr>
          <a:lstStyle/>
          <a:p>
            <a:pPr marL="0" indent="0" algn="ctr">
              <a:spcBef>
                <a:spcPts val="0"/>
              </a:spcBef>
              <a:buNone/>
            </a:pPr>
            <a:r>
              <a:rPr lang="en-US" sz="2000" dirty="0">
                <a:latin typeface="Calibri" panose="020F0502020204030204" pitchFamily="34" charset="0"/>
                <a:ea typeface="Calibri" panose="020F0502020204030204" pitchFamily="34" charset="0"/>
                <a:cs typeface="Times New Roman" panose="02020603050405020304" pitchFamily="18" charset="0"/>
              </a:rPr>
              <a:t> </a:t>
            </a:r>
          </a:p>
          <a:p>
            <a:pPr marL="257175" indent="-257175">
              <a:spcBef>
                <a:spcPts val="0"/>
              </a:spcBef>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Crisis Coordination Team </a:t>
            </a:r>
          </a:p>
          <a:p>
            <a:pPr marL="257175" indent="-257175">
              <a:spcBef>
                <a:spcPts val="0"/>
              </a:spcBef>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Go Team</a:t>
            </a:r>
          </a:p>
          <a:p>
            <a:pPr marL="257175" indent="-257175">
              <a:spcBef>
                <a:spcPts val="0"/>
              </a:spcBef>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Family Liaison</a:t>
            </a:r>
          </a:p>
          <a:p>
            <a:pPr marL="257175" indent="-257175">
              <a:spcBef>
                <a:spcPts val="0"/>
              </a:spcBef>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Communications</a:t>
            </a:r>
          </a:p>
          <a:p>
            <a:pPr marL="257175" indent="-257175">
              <a:spcBef>
                <a:spcPts val="0"/>
              </a:spcBef>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Call Handling </a:t>
            </a:r>
          </a:p>
          <a:p>
            <a:pPr marL="257175" indent="-257175">
              <a:spcBef>
                <a:spcPts val="0"/>
              </a:spcBef>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Product Delivery</a:t>
            </a:r>
          </a:p>
          <a:p>
            <a:pPr marL="257175" indent="-257175">
              <a:spcBef>
                <a:spcPts val="0"/>
              </a:spcBef>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Legal/Executive</a:t>
            </a:r>
          </a:p>
          <a:p>
            <a:pPr marL="257175" indent="-257175">
              <a:spcBef>
                <a:spcPts val="0"/>
              </a:spcBef>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IT</a:t>
            </a:r>
          </a:p>
          <a:p>
            <a:pPr marL="257175" indent="-257175">
              <a:spcBef>
                <a:spcPts val="0"/>
              </a:spcBef>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Red Card/Escalation Matrix</a:t>
            </a:r>
          </a:p>
          <a:p>
            <a:pPr marL="257175" indent="-257175">
              <a:spcBef>
                <a:spcPts val="0"/>
              </a:spcBef>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Crisis Simulation</a:t>
            </a:r>
          </a:p>
          <a:p>
            <a:pPr marL="257175" indent="-257175">
              <a:spcBef>
                <a:spcPts val="0"/>
              </a:spcBef>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CSTO</a:t>
            </a:r>
          </a:p>
          <a:p>
            <a:pPr marL="257175" indent="-257175">
              <a:spcBef>
                <a:spcPts val="0"/>
              </a:spcBef>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Q&amp;A</a:t>
            </a:r>
          </a:p>
          <a:p>
            <a:pPr marL="257175" indent="-257175">
              <a:spcBef>
                <a:spcPts val="0"/>
              </a:spcBef>
              <a:buFont typeface="+mj-lt"/>
              <a:buAutoNum type="arabicPeriod"/>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5" name="Picture 4">
            <a:extLst>
              <a:ext uri="{FF2B5EF4-FFF2-40B4-BE49-F238E27FC236}">
                <a16:creationId xmlns:a16="http://schemas.microsoft.com/office/drawing/2014/main" id="{3042B251-9DED-C352-3CB5-9235CFA2ACBA}"/>
              </a:ext>
            </a:extLst>
          </p:cNvPr>
          <p:cNvPicPr>
            <a:picLocks noChangeAspect="1"/>
          </p:cNvPicPr>
          <p:nvPr/>
        </p:nvPicPr>
        <p:blipFill>
          <a:blip r:embed="rId2"/>
          <a:stretch>
            <a:fillRect/>
          </a:stretch>
        </p:blipFill>
        <p:spPr>
          <a:xfrm>
            <a:off x="5029200" y="1303127"/>
            <a:ext cx="3330810" cy="4251746"/>
          </a:xfrm>
          <a:prstGeom prst="rect">
            <a:avLst/>
          </a:prstGeom>
        </p:spPr>
      </p:pic>
    </p:spTree>
    <p:extLst>
      <p:ext uri="{BB962C8B-B14F-4D97-AF65-F5344CB8AC3E}">
        <p14:creationId xmlns:p14="http://schemas.microsoft.com/office/powerpoint/2010/main" val="195115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E21C4-7E08-FDD8-8316-A685922AA02B}"/>
              </a:ext>
            </a:extLst>
          </p:cNvPr>
          <p:cNvSpPr>
            <a:spLocks noGrp="1"/>
          </p:cNvSpPr>
          <p:nvPr>
            <p:ph type="title"/>
          </p:nvPr>
        </p:nvSpPr>
        <p:spPr>
          <a:xfrm>
            <a:off x="1828800" y="381000"/>
            <a:ext cx="5562600" cy="1143000"/>
          </a:xfrm>
        </p:spPr>
        <p:txBody>
          <a:bodyPr>
            <a:normAutofit/>
          </a:bodyPr>
          <a:lstStyle/>
          <a:p>
            <a:pPr algn="ctr"/>
            <a:r>
              <a:rPr lang="en-US" sz="4000" dirty="0"/>
              <a:t>Crisis Coordination Team</a:t>
            </a:r>
          </a:p>
        </p:txBody>
      </p:sp>
      <p:sp>
        <p:nvSpPr>
          <p:cNvPr id="3" name="Content Placeholder 2">
            <a:extLst>
              <a:ext uri="{FF2B5EF4-FFF2-40B4-BE49-F238E27FC236}">
                <a16:creationId xmlns:a16="http://schemas.microsoft.com/office/drawing/2014/main" id="{BBDA8E39-65B4-C0FA-BD57-15612CF059AE}"/>
              </a:ext>
            </a:extLst>
          </p:cNvPr>
          <p:cNvSpPr>
            <a:spLocks noGrp="1"/>
          </p:cNvSpPr>
          <p:nvPr>
            <p:ph idx="1"/>
          </p:nvPr>
        </p:nvSpPr>
        <p:spPr>
          <a:xfrm>
            <a:off x="495300" y="2552700"/>
            <a:ext cx="8153400" cy="1752600"/>
          </a:xfrm>
        </p:spPr>
        <p:txBody>
          <a:bodyPr>
            <a:normAutofit/>
          </a:bodyPr>
          <a:lstStyle/>
          <a:p>
            <a:pPr marL="0" indent="0">
              <a:spcBef>
                <a:spcPts val="0"/>
              </a:spcBef>
              <a:buNone/>
            </a:pPr>
            <a:r>
              <a:rPr lang="en-US" sz="2000" b="1" dirty="0">
                <a:latin typeface="Calibri" panose="020F0502020204030204" pitchFamily="34" charset="0"/>
                <a:ea typeface="Calibri" panose="020F0502020204030204" pitchFamily="34" charset="0"/>
                <a:cs typeface="Times New Roman" panose="02020603050405020304" pitchFamily="18" charset="0"/>
              </a:rPr>
              <a:t>Team Objective:</a:t>
            </a:r>
          </a:p>
          <a:p>
            <a:pPr marL="0" indent="0">
              <a:spcBef>
                <a:spcPts val="0"/>
              </a:spcBef>
              <a:buNone/>
            </a:pPr>
            <a:r>
              <a:rPr lang="en-US" sz="2000" dirty="0">
                <a:latin typeface="Calibri" panose="020F0502020204030204" pitchFamily="34" charset="0"/>
                <a:ea typeface="Calibri" panose="020F0502020204030204" pitchFamily="34" charset="0"/>
                <a:cs typeface="Times New Roman" panose="02020603050405020304" pitchFamily="18" charset="0"/>
              </a:rPr>
              <a:t>Ensure well-being of the victims, participants not directly affected by incident, families, and staff by leading the crisis response. Communicate with all Crisis Response Team Leads, updating them regularly on any new information. Document all activities and assign action item to each team. </a:t>
            </a:r>
          </a:p>
          <a:p>
            <a:pPr marL="0" indent="0">
              <a:buNone/>
            </a:pPr>
            <a:endParaRPr lang="en-US" dirty="0"/>
          </a:p>
        </p:txBody>
      </p:sp>
    </p:spTree>
    <p:extLst>
      <p:ext uri="{BB962C8B-B14F-4D97-AF65-F5344CB8AC3E}">
        <p14:creationId xmlns:p14="http://schemas.microsoft.com/office/powerpoint/2010/main" val="2824175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E21C4-7E08-FDD8-8316-A685922AA02B}"/>
              </a:ext>
            </a:extLst>
          </p:cNvPr>
          <p:cNvSpPr>
            <a:spLocks noGrp="1"/>
          </p:cNvSpPr>
          <p:nvPr>
            <p:ph type="title"/>
          </p:nvPr>
        </p:nvSpPr>
        <p:spPr>
          <a:xfrm>
            <a:off x="3429000" y="381000"/>
            <a:ext cx="2209800" cy="1143000"/>
          </a:xfrm>
        </p:spPr>
        <p:txBody>
          <a:bodyPr>
            <a:normAutofit/>
          </a:bodyPr>
          <a:lstStyle/>
          <a:p>
            <a:pPr algn="ctr"/>
            <a:r>
              <a:rPr lang="en-US" sz="4000" dirty="0"/>
              <a:t>Go Team</a:t>
            </a:r>
          </a:p>
        </p:txBody>
      </p:sp>
      <p:sp>
        <p:nvSpPr>
          <p:cNvPr id="6" name="Content Placeholder 2">
            <a:extLst>
              <a:ext uri="{FF2B5EF4-FFF2-40B4-BE49-F238E27FC236}">
                <a16:creationId xmlns:a16="http://schemas.microsoft.com/office/drawing/2014/main" id="{78497485-5B07-B539-96A3-2237AC2F61D5}"/>
              </a:ext>
            </a:extLst>
          </p:cNvPr>
          <p:cNvSpPr txBox="1">
            <a:spLocks/>
          </p:cNvSpPr>
          <p:nvPr/>
        </p:nvSpPr>
        <p:spPr>
          <a:xfrm>
            <a:off x="457200" y="1981200"/>
            <a:ext cx="8153400" cy="2895600"/>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US" sz="2200" b="1" dirty="0">
                <a:latin typeface="Calibri" panose="020F0502020204030204" pitchFamily="34" charset="0"/>
                <a:ea typeface="Calibri" panose="020F0502020204030204" pitchFamily="34" charset="0"/>
                <a:cs typeface="Times New Roman" panose="02020603050405020304" pitchFamily="18" charset="0"/>
              </a:rPr>
              <a:t>Team Objective:</a:t>
            </a:r>
          </a:p>
          <a:p>
            <a:pPr marL="0" indent="0">
              <a:spcBef>
                <a:spcPts val="0"/>
              </a:spcBef>
              <a:buFont typeface="Arial"/>
              <a:buNone/>
            </a:pPr>
            <a:r>
              <a:rPr lang="en-US" sz="2200" dirty="0">
                <a:latin typeface="Calibri" panose="020F0502020204030204" pitchFamily="34" charset="0"/>
                <a:ea typeface="Calibri" panose="020F0502020204030204" pitchFamily="34" charset="0"/>
                <a:cs typeface="Times New Roman" panose="02020603050405020304" pitchFamily="18" charset="0"/>
              </a:rPr>
              <a:t>Ensure well-being of the victims, participants not directly affected by incident, families and staff by traveling to the emergency site ASAP. Communicate and coordinate with school/university representatives (superintendent, principal, university contacts, etc.) on next steps.</a:t>
            </a:r>
          </a:p>
          <a:p>
            <a:pPr marL="0" indent="0">
              <a:spcBef>
                <a:spcPts val="0"/>
              </a:spcBef>
              <a:buFont typeface="Arial"/>
              <a:buNone/>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Font typeface="Arial"/>
              <a:buNone/>
            </a:pPr>
            <a:r>
              <a:rPr lang="en-US" sz="2200" dirty="0">
                <a:latin typeface="Calibri" panose="020F0502020204030204" pitchFamily="34" charset="0"/>
                <a:ea typeface="Calibri" panose="020F0502020204030204" pitchFamily="34" charset="0"/>
                <a:cs typeface="Times New Roman" panose="02020603050405020304" pitchFamily="18" charset="0"/>
              </a:rPr>
              <a:t>Liaise with On Site personnel and the Family Liaison Team on how and when emergency contacts are being notified. Contact local officials and liaise with them. Document all activities and relay back to Crisis Response Team leads as regularly as possible. </a:t>
            </a:r>
          </a:p>
          <a:p>
            <a:pPr marL="0" indent="0">
              <a:buFont typeface="Arial"/>
              <a:buNone/>
            </a:pPr>
            <a:endParaRPr lang="en-US" dirty="0"/>
          </a:p>
        </p:txBody>
      </p:sp>
    </p:spTree>
    <p:extLst>
      <p:ext uri="{BB962C8B-B14F-4D97-AF65-F5344CB8AC3E}">
        <p14:creationId xmlns:p14="http://schemas.microsoft.com/office/powerpoint/2010/main" val="1047794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E21C4-7E08-FDD8-8316-A685922AA02B}"/>
              </a:ext>
            </a:extLst>
          </p:cNvPr>
          <p:cNvSpPr>
            <a:spLocks noGrp="1"/>
          </p:cNvSpPr>
          <p:nvPr>
            <p:ph type="title"/>
          </p:nvPr>
        </p:nvSpPr>
        <p:spPr>
          <a:xfrm>
            <a:off x="2609850" y="381000"/>
            <a:ext cx="3924300" cy="1143000"/>
          </a:xfrm>
        </p:spPr>
        <p:txBody>
          <a:bodyPr>
            <a:normAutofit/>
          </a:bodyPr>
          <a:lstStyle/>
          <a:p>
            <a:pPr algn="ctr"/>
            <a:r>
              <a:rPr lang="en-US" sz="4000" dirty="0"/>
              <a:t>Family Liaison </a:t>
            </a:r>
          </a:p>
        </p:txBody>
      </p:sp>
      <p:sp>
        <p:nvSpPr>
          <p:cNvPr id="6" name="Content Placeholder 2">
            <a:extLst>
              <a:ext uri="{FF2B5EF4-FFF2-40B4-BE49-F238E27FC236}">
                <a16:creationId xmlns:a16="http://schemas.microsoft.com/office/drawing/2014/main" id="{78497485-5B07-B539-96A3-2237AC2F61D5}"/>
              </a:ext>
            </a:extLst>
          </p:cNvPr>
          <p:cNvSpPr txBox="1">
            <a:spLocks/>
          </p:cNvSpPr>
          <p:nvPr/>
        </p:nvSpPr>
        <p:spPr>
          <a:xfrm>
            <a:off x="495300" y="1981200"/>
            <a:ext cx="8153400" cy="2895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US" sz="2200" b="1" dirty="0">
                <a:latin typeface="Calibri" panose="020F0502020204030204" pitchFamily="34" charset="0"/>
                <a:ea typeface="Calibri" panose="020F0502020204030204" pitchFamily="34" charset="0"/>
                <a:cs typeface="Times New Roman" panose="02020603050405020304" pitchFamily="18" charset="0"/>
              </a:rPr>
              <a:t>Team Objective:</a:t>
            </a:r>
          </a:p>
          <a:p>
            <a:pPr marL="0" indent="0">
              <a:spcBef>
                <a:spcPts val="0"/>
              </a:spcBef>
              <a:buFont typeface="Arial"/>
              <a:buNone/>
            </a:pPr>
            <a:r>
              <a:rPr lang="en-US" sz="2200" dirty="0">
                <a:latin typeface="Calibri" panose="020F0502020204030204" pitchFamily="34" charset="0"/>
                <a:ea typeface="Calibri" panose="020F0502020204030204" pitchFamily="34" charset="0"/>
                <a:cs typeface="Times New Roman" panose="02020603050405020304" pitchFamily="18" charset="0"/>
              </a:rPr>
              <a:t>Liaise with family members of participants as well as schools/university contacts making sure they are informed and kept up to date as issues surrounding the emergency at hand unfold. Liaise with Go Team and the Crisis Coordination Team for onsite status updates. Encourage family members to limit calls to </a:t>
            </a:r>
            <a:r>
              <a:rPr lang="en-US" sz="2200">
                <a:latin typeface="Calibri" panose="020F0502020204030204" pitchFamily="34" charset="0"/>
                <a:ea typeface="Calibri" panose="020F0502020204030204" pitchFamily="34" charset="0"/>
                <a:cs typeface="Times New Roman" panose="02020603050405020304" pitchFamily="18" charset="0"/>
              </a:rPr>
              <a:t>your organization </a:t>
            </a:r>
            <a:r>
              <a:rPr lang="en-US" sz="2200" dirty="0">
                <a:latin typeface="Calibri" panose="020F0502020204030204" pitchFamily="34" charset="0"/>
                <a:ea typeface="Calibri" panose="020F0502020204030204" pitchFamily="34" charset="0"/>
                <a:cs typeface="Times New Roman" panose="02020603050405020304" pitchFamily="18" charset="0"/>
              </a:rPr>
              <a:t>and appoint one contact person per family when possible. </a:t>
            </a:r>
          </a:p>
          <a:p>
            <a:pPr marL="0" indent="0">
              <a:buFont typeface="Arial"/>
              <a:buNone/>
            </a:pPr>
            <a:endParaRPr lang="en-US" dirty="0"/>
          </a:p>
        </p:txBody>
      </p:sp>
    </p:spTree>
    <p:extLst>
      <p:ext uri="{BB962C8B-B14F-4D97-AF65-F5344CB8AC3E}">
        <p14:creationId xmlns:p14="http://schemas.microsoft.com/office/powerpoint/2010/main" val="336551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E21C4-7E08-FDD8-8316-A685922AA02B}"/>
              </a:ext>
            </a:extLst>
          </p:cNvPr>
          <p:cNvSpPr>
            <a:spLocks noGrp="1"/>
          </p:cNvSpPr>
          <p:nvPr>
            <p:ph type="title"/>
          </p:nvPr>
        </p:nvSpPr>
        <p:spPr>
          <a:xfrm>
            <a:off x="2609850" y="381000"/>
            <a:ext cx="3924300" cy="1143000"/>
          </a:xfrm>
        </p:spPr>
        <p:txBody>
          <a:bodyPr>
            <a:normAutofit/>
          </a:bodyPr>
          <a:lstStyle/>
          <a:p>
            <a:pPr algn="ctr"/>
            <a:r>
              <a:rPr lang="en-US" sz="4000" dirty="0"/>
              <a:t>Communications </a:t>
            </a:r>
          </a:p>
        </p:txBody>
      </p:sp>
      <p:sp>
        <p:nvSpPr>
          <p:cNvPr id="6" name="Content Placeholder 2">
            <a:extLst>
              <a:ext uri="{FF2B5EF4-FFF2-40B4-BE49-F238E27FC236}">
                <a16:creationId xmlns:a16="http://schemas.microsoft.com/office/drawing/2014/main" id="{78497485-5B07-B539-96A3-2237AC2F61D5}"/>
              </a:ext>
            </a:extLst>
          </p:cNvPr>
          <p:cNvSpPr txBox="1">
            <a:spLocks/>
          </p:cNvSpPr>
          <p:nvPr/>
        </p:nvSpPr>
        <p:spPr>
          <a:xfrm>
            <a:off x="495300" y="2514600"/>
            <a:ext cx="8153400" cy="1828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US" sz="2200" b="1" dirty="0">
                <a:latin typeface="Calibri" panose="020F0502020204030204" pitchFamily="34" charset="0"/>
                <a:ea typeface="Calibri" panose="020F0502020204030204" pitchFamily="34" charset="0"/>
                <a:cs typeface="Times New Roman" panose="02020603050405020304" pitchFamily="18" charset="0"/>
              </a:rPr>
              <a:t>Team Objective:</a:t>
            </a:r>
          </a:p>
          <a:p>
            <a:pPr marL="0" indent="0">
              <a:spcBef>
                <a:spcPts val="0"/>
              </a:spcBef>
              <a:buFont typeface="Arial"/>
              <a:buNone/>
            </a:pPr>
            <a:r>
              <a:rPr lang="en-US" sz="2200" dirty="0">
                <a:latin typeface="Calibri" panose="020F0502020204030204" pitchFamily="34" charset="0"/>
                <a:ea typeface="Calibri" panose="020F0502020204030204" pitchFamily="34" charset="0"/>
                <a:cs typeface="Times New Roman" panose="02020603050405020304" pitchFamily="18" charset="0"/>
              </a:rPr>
              <a:t>Provide excellent customer service, both internally and externally, by preparing messaging and scripts for Family Liaison &amp; Call Handing teams. Handle media relations, internal communications and web updates. </a:t>
            </a:r>
          </a:p>
          <a:p>
            <a:pPr marL="0" indent="0">
              <a:buFont typeface="Arial"/>
              <a:buNone/>
            </a:pPr>
            <a:endParaRPr lang="en-US" dirty="0"/>
          </a:p>
        </p:txBody>
      </p:sp>
    </p:spTree>
    <p:extLst>
      <p:ext uri="{BB962C8B-B14F-4D97-AF65-F5344CB8AC3E}">
        <p14:creationId xmlns:p14="http://schemas.microsoft.com/office/powerpoint/2010/main" val="365753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E21C4-7E08-FDD8-8316-A685922AA02B}"/>
              </a:ext>
            </a:extLst>
          </p:cNvPr>
          <p:cNvSpPr>
            <a:spLocks noGrp="1"/>
          </p:cNvSpPr>
          <p:nvPr>
            <p:ph type="title"/>
          </p:nvPr>
        </p:nvSpPr>
        <p:spPr>
          <a:xfrm>
            <a:off x="2981325" y="381000"/>
            <a:ext cx="3105150" cy="1143000"/>
          </a:xfrm>
        </p:spPr>
        <p:txBody>
          <a:bodyPr>
            <a:normAutofit/>
          </a:bodyPr>
          <a:lstStyle/>
          <a:p>
            <a:pPr algn="ctr"/>
            <a:r>
              <a:rPr lang="en-US" sz="4000" dirty="0"/>
              <a:t>Call Handling</a:t>
            </a:r>
          </a:p>
        </p:txBody>
      </p:sp>
      <p:sp>
        <p:nvSpPr>
          <p:cNvPr id="6" name="Content Placeholder 2">
            <a:extLst>
              <a:ext uri="{FF2B5EF4-FFF2-40B4-BE49-F238E27FC236}">
                <a16:creationId xmlns:a16="http://schemas.microsoft.com/office/drawing/2014/main" id="{78497485-5B07-B539-96A3-2237AC2F61D5}"/>
              </a:ext>
            </a:extLst>
          </p:cNvPr>
          <p:cNvSpPr txBox="1">
            <a:spLocks/>
          </p:cNvSpPr>
          <p:nvPr/>
        </p:nvSpPr>
        <p:spPr>
          <a:xfrm>
            <a:off x="457200" y="2514600"/>
            <a:ext cx="8153400" cy="1828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US" sz="2200" b="1" dirty="0">
                <a:latin typeface="Calibri" panose="020F0502020204030204" pitchFamily="34" charset="0"/>
                <a:ea typeface="Calibri" panose="020F0502020204030204" pitchFamily="34" charset="0"/>
                <a:cs typeface="Times New Roman" panose="02020603050405020304" pitchFamily="18" charset="0"/>
              </a:rPr>
              <a:t>Team Objective:</a:t>
            </a:r>
          </a:p>
          <a:p>
            <a:pPr marL="0" indent="0">
              <a:spcBef>
                <a:spcPts val="0"/>
              </a:spcBef>
              <a:buFont typeface="Arial"/>
              <a:buNone/>
            </a:pPr>
            <a:r>
              <a:rPr lang="en-US" sz="2200" dirty="0">
                <a:latin typeface="Calibri" panose="020F0502020204030204" pitchFamily="34" charset="0"/>
                <a:ea typeface="Calibri" panose="020F0502020204030204" pitchFamily="34" charset="0"/>
                <a:cs typeface="Times New Roman" panose="02020603050405020304" pitchFamily="18" charset="0"/>
              </a:rPr>
              <a:t>Provide excellent customer service by answering all incoming calls to main phone line and dealing with all general inquiries relating to the incident. Answer business-as-usual calls that are non-incident related, addressing issues for upcoming programs and reassuring participants. </a:t>
            </a:r>
          </a:p>
          <a:p>
            <a:pPr marL="0" indent="0">
              <a:buFont typeface="Arial"/>
              <a:buNone/>
            </a:pPr>
            <a:endParaRPr lang="en-US" dirty="0"/>
          </a:p>
        </p:txBody>
      </p:sp>
    </p:spTree>
    <p:extLst>
      <p:ext uri="{BB962C8B-B14F-4D97-AF65-F5344CB8AC3E}">
        <p14:creationId xmlns:p14="http://schemas.microsoft.com/office/powerpoint/2010/main" val="1360293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E21C4-7E08-FDD8-8316-A685922AA02B}"/>
              </a:ext>
            </a:extLst>
          </p:cNvPr>
          <p:cNvSpPr>
            <a:spLocks noGrp="1"/>
          </p:cNvSpPr>
          <p:nvPr>
            <p:ph type="title"/>
          </p:nvPr>
        </p:nvSpPr>
        <p:spPr>
          <a:xfrm>
            <a:off x="2028825" y="381000"/>
            <a:ext cx="5086350" cy="1143000"/>
          </a:xfrm>
        </p:spPr>
        <p:txBody>
          <a:bodyPr>
            <a:normAutofit/>
          </a:bodyPr>
          <a:lstStyle/>
          <a:p>
            <a:pPr algn="ctr"/>
            <a:r>
              <a:rPr lang="en-US" sz="4000" dirty="0"/>
              <a:t>Product Delivery Team  </a:t>
            </a:r>
          </a:p>
        </p:txBody>
      </p:sp>
      <p:sp>
        <p:nvSpPr>
          <p:cNvPr id="6" name="Content Placeholder 2">
            <a:extLst>
              <a:ext uri="{FF2B5EF4-FFF2-40B4-BE49-F238E27FC236}">
                <a16:creationId xmlns:a16="http://schemas.microsoft.com/office/drawing/2014/main" id="{78497485-5B07-B539-96A3-2237AC2F61D5}"/>
              </a:ext>
            </a:extLst>
          </p:cNvPr>
          <p:cNvSpPr txBox="1">
            <a:spLocks/>
          </p:cNvSpPr>
          <p:nvPr/>
        </p:nvSpPr>
        <p:spPr>
          <a:xfrm>
            <a:off x="495300" y="1981200"/>
            <a:ext cx="8153400" cy="2895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US" sz="2200" b="1" dirty="0">
                <a:latin typeface="Calibri" panose="020F0502020204030204" pitchFamily="34" charset="0"/>
                <a:ea typeface="Calibri" panose="020F0502020204030204" pitchFamily="34" charset="0"/>
                <a:cs typeface="Times New Roman" panose="02020603050405020304" pitchFamily="18" charset="0"/>
              </a:rPr>
              <a:t>Team Objective:</a:t>
            </a:r>
          </a:p>
          <a:p>
            <a:pPr marL="0" indent="0">
              <a:spcBef>
                <a:spcPts val="0"/>
              </a:spcBef>
              <a:buFont typeface="Arial"/>
              <a:buNone/>
            </a:pPr>
            <a:r>
              <a:rPr lang="en-US" sz="2200" dirty="0">
                <a:latin typeface="Calibri" panose="020F0502020204030204" pitchFamily="34" charset="0"/>
                <a:ea typeface="Calibri" panose="020F0502020204030204" pitchFamily="34" charset="0"/>
                <a:cs typeface="Times New Roman" panose="02020603050405020304" pitchFamily="18" charset="0"/>
              </a:rPr>
              <a:t>Coordinate and communicate with all vendors impacted by the incident. Help facilitate the well-being of the victims, participants not directly affected by incident, families, and staff by organizing transportation to, and from, accommodations at the crisis site. Liaise with Go Team and other Crisis Response Team Leads to take care of any operational and flight issues. Manage all itinerary components for upcoming programs that might be affected by the incident. </a:t>
            </a:r>
          </a:p>
          <a:p>
            <a:pPr marL="0" indent="0">
              <a:buFont typeface="Arial"/>
              <a:buNone/>
            </a:pPr>
            <a:endParaRPr lang="en-US" dirty="0"/>
          </a:p>
        </p:txBody>
      </p:sp>
    </p:spTree>
    <p:extLst>
      <p:ext uri="{BB962C8B-B14F-4D97-AF65-F5344CB8AC3E}">
        <p14:creationId xmlns:p14="http://schemas.microsoft.com/office/powerpoint/2010/main" val="32088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E21C4-7E08-FDD8-8316-A685922AA02B}"/>
              </a:ext>
            </a:extLst>
          </p:cNvPr>
          <p:cNvSpPr>
            <a:spLocks noGrp="1"/>
          </p:cNvSpPr>
          <p:nvPr>
            <p:ph type="title"/>
          </p:nvPr>
        </p:nvSpPr>
        <p:spPr>
          <a:xfrm>
            <a:off x="2767012" y="457200"/>
            <a:ext cx="3609975" cy="1143000"/>
          </a:xfrm>
        </p:spPr>
        <p:txBody>
          <a:bodyPr>
            <a:normAutofit/>
          </a:bodyPr>
          <a:lstStyle/>
          <a:p>
            <a:pPr algn="ctr"/>
            <a:r>
              <a:rPr lang="en-US" sz="4000" dirty="0"/>
              <a:t>Legal/Executive</a:t>
            </a:r>
          </a:p>
        </p:txBody>
      </p:sp>
      <p:sp>
        <p:nvSpPr>
          <p:cNvPr id="6" name="Content Placeholder 2">
            <a:extLst>
              <a:ext uri="{FF2B5EF4-FFF2-40B4-BE49-F238E27FC236}">
                <a16:creationId xmlns:a16="http://schemas.microsoft.com/office/drawing/2014/main" id="{78497485-5B07-B539-96A3-2237AC2F61D5}"/>
              </a:ext>
            </a:extLst>
          </p:cNvPr>
          <p:cNvSpPr txBox="1">
            <a:spLocks/>
          </p:cNvSpPr>
          <p:nvPr/>
        </p:nvSpPr>
        <p:spPr>
          <a:xfrm>
            <a:off x="495300" y="2705100"/>
            <a:ext cx="8153400" cy="1447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US" sz="2200" b="1" dirty="0">
                <a:latin typeface="Calibri" panose="020F0502020204030204" pitchFamily="34" charset="0"/>
                <a:ea typeface="Calibri" panose="020F0502020204030204" pitchFamily="34" charset="0"/>
                <a:cs typeface="Times New Roman" panose="02020603050405020304" pitchFamily="18" charset="0"/>
              </a:rPr>
              <a:t>Team Objective:</a:t>
            </a:r>
          </a:p>
          <a:p>
            <a:pPr marL="0" indent="0">
              <a:spcBef>
                <a:spcPts val="0"/>
              </a:spcBef>
              <a:buFont typeface="Arial"/>
              <a:buNone/>
            </a:pPr>
            <a:r>
              <a:rPr lang="en-US" sz="2200" dirty="0">
                <a:latin typeface="Calibri" panose="020F0502020204030204" pitchFamily="34" charset="0"/>
                <a:ea typeface="Calibri" panose="020F0502020204030204" pitchFamily="34" charset="0"/>
                <a:cs typeface="Times New Roman" panose="02020603050405020304" pitchFamily="18" charset="0"/>
              </a:rPr>
              <a:t>Provide legal assistance and review of outgoing information related to the incident. Serve as primary communicators with board members. Manage insurance issues and financial controls related to the incident. </a:t>
            </a:r>
          </a:p>
          <a:p>
            <a:pPr marL="0" indent="0">
              <a:buFont typeface="Arial"/>
              <a:buNone/>
            </a:pPr>
            <a:endParaRPr lang="en-US" dirty="0"/>
          </a:p>
        </p:txBody>
      </p:sp>
    </p:spTree>
    <p:extLst>
      <p:ext uri="{BB962C8B-B14F-4D97-AF65-F5344CB8AC3E}">
        <p14:creationId xmlns:p14="http://schemas.microsoft.com/office/powerpoint/2010/main" val="226319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8CF0ECD110404481BC07C1AF31A99E" ma:contentTypeVersion="17" ma:contentTypeDescription="Create a new document." ma:contentTypeScope="" ma:versionID="3bcf6d6c9d3fba6934263eba9a32c567">
  <xsd:schema xmlns:xsd="http://www.w3.org/2001/XMLSchema" xmlns:xs="http://www.w3.org/2001/XMLSchema" xmlns:p="http://schemas.microsoft.com/office/2006/metadata/properties" xmlns:ns2="fc9ad3f7-4c75-465f-afc0-ea9c66519c43" xmlns:ns3="87d90df9-83df-4697-b5c0-38ad8bcad76d" targetNamespace="http://schemas.microsoft.com/office/2006/metadata/properties" ma:root="true" ma:fieldsID="1449d6b3569829889ffaef9fd8b997f6" ns2:_="" ns3:_="">
    <xsd:import namespace="fc9ad3f7-4c75-465f-afc0-ea9c66519c43"/>
    <xsd:import namespace="87d90df9-83df-4697-b5c0-38ad8bcad76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Date"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9ad3f7-4c75-465f-afc0-ea9c66519c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Date" ma:index="13" nillable="true" ma:displayName="Date" ma:format="DateTime" ma:internalName="Date">
      <xsd:simpleType>
        <xsd:restriction base="dms:DateTime"/>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17e7196-5f8d-4c6b-84ac-4a1542680f3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7d90df9-83df-4697-b5c0-38ad8bcad76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d0171db-59c1-4120-92f5-bf37a68969a3}" ma:internalName="TaxCatchAll" ma:showField="CatchAllData" ma:web="87d90df9-83df-4697-b5c0-38ad8bcad7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 xmlns="fc9ad3f7-4c75-465f-afc0-ea9c66519c43" xsi:nil="true"/>
    <TaxCatchAll xmlns="87d90df9-83df-4697-b5c0-38ad8bcad76d" xsi:nil="true"/>
    <lcf76f155ced4ddcb4097134ff3c332f xmlns="fc9ad3f7-4c75-465f-afc0-ea9c66519c4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A6207E-813B-495B-B784-EFD4E91EDA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9ad3f7-4c75-465f-afc0-ea9c66519c43"/>
    <ds:schemaRef ds:uri="87d90df9-83df-4697-b5c0-38ad8bcad7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906FC8-9366-477C-BE2D-C0A70D417515}">
  <ds:schemaRefs>
    <ds:schemaRef ds:uri="http://purl.org/dc/elements/1.1/"/>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87d90df9-83df-4697-b5c0-38ad8bcad76d"/>
    <ds:schemaRef ds:uri="fc9ad3f7-4c75-465f-afc0-ea9c66519c43"/>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20F0077-70AF-4A07-AC2B-EE602188A4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1589</TotalTime>
  <Words>670</Words>
  <Application>Microsoft Office PowerPoint</Application>
  <PresentationFormat>On-screen Show (4:3)</PresentationFormat>
  <Paragraphs>61</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Myriad Pro</vt:lpstr>
      <vt:lpstr>1_Office Theme</vt:lpstr>
      <vt:lpstr>Safety Preparedness Webinar</vt:lpstr>
      <vt:lpstr>Agenda</vt:lpstr>
      <vt:lpstr>Crisis Coordination Team</vt:lpstr>
      <vt:lpstr>Go Team</vt:lpstr>
      <vt:lpstr>Family Liaison </vt:lpstr>
      <vt:lpstr>Communications </vt:lpstr>
      <vt:lpstr>Call Handling</vt:lpstr>
      <vt:lpstr>Product Delivery Team  </vt:lpstr>
      <vt:lpstr>Legal/Executive</vt:lpstr>
      <vt:lpstr>IT</vt:lpstr>
      <vt:lpstr>Red Card</vt:lpstr>
      <vt:lpstr>PowerPoint Presentation</vt:lpstr>
      <vt:lpstr>PowerPoint Presentation</vt:lpstr>
      <vt:lpstr>Crisis Simulation </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Hazel Mejia</dc:creator>
  <cp:lastModifiedBy>Katy Summers</cp:lastModifiedBy>
  <cp:revision>13</cp:revision>
  <dcterms:created xsi:type="dcterms:W3CDTF">2019-06-10T18:12:31Z</dcterms:created>
  <dcterms:modified xsi:type="dcterms:W3CDTF">2023-03-03T00:24:57Z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0x010100178CF0ECD110404481BC07C1AF31A99E</vt:lpwstr>
  </property>
</Properties>
</file>